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390" r:id="rId25"/>
    <p:sldId id="438" r:id="rId26"/>
    <p:sldId id="439" r:id="rId27"/>
    <p:sldId id="440" r:id="rId28"/>
    <p:sldId id="442" r:id="rId29"/>
    <p:sldId id="441" r:id="rId30"/>
    <p:sldId id="444" r:id="rId31"/>
    <p:sldId id="443" r:id="rId32"/>
  </p:sldIdLst>
  <p:sldSz cx="12192000" cy="6858000"/>
  <p:notesSz cx="6858000" cy="9144000"/>
  <p:embeddedFontLst>
    <p:embeddedFont>
      <p:font typeface="Calibri" panose="020F0502020204030204" pitchFamily="34" charset="0"/>
      <p:regular r:id="rId34"/>
      <p:bold r:id="rId35"/>
      <p:italic r:id="rId36"/>
      <p:boldItalic r:id="rId37"/>
    </p:embeddedFont>
    <p:embeddedFont>
      <p:font typeface="Fellix" pitchFamily="2" charset="77"/>
      <p:regular r:id="rId38"/>
      <p:bold r:id="rId39"/>
    </p:embeddedFont>
    <p:embeddedFont>
      <p:font typeface="Roboto" panose="02000000000000000000" pitchFamily="2" charset="0"/>
      <p:regular r:id="rId40"/>
      <p:bold r:id="rId41"/>
      <p:italic r:id="rId42"/>
      <p:boldItalic r:id="rId43"/>
    </p:embeddedFont>
    <p:embeddedFont>
      <p:font typeface="Roboto Black" panose="02000000000000000000" pitchFamily="2" charset="0"/>
      <p:bold r:id="rId44"/>
      <p:italic r:id="rId45"/>
      <p:boldItalic r:id="rId46"/>
    </p:embeddedFont>
    <p:embeddedFont>
      <p:font typeface="Roboto Light" panose="02000000000000000000" pitchFamily="2" charset="0"/>
      <p:regular r:id="rId47"/>
      <p:bold r:id="rId48"/>
      <p:italic r:id="rId49"/>
      <p:boldItalic r:id="rId50"/>
    </p:embeddedFont>
    <p:embeddedFont>
      <p:font typeface="Roboto Medium" panose="02000000000000000000" pitchFamily="2" charset="0"/>
      <p:regular r:id="rId51"/>
      <p:bold r:id="rId52"/>
      <p:italic r:id="rId53"/>
      <p:boldItalic r:id="rId5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5" roundtripDataSignature="AMtx7miTf6Y7RxQ98cyOjbTF4keQzoFmD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snapToObjects="1">
      <p:cViewPr varScale="1">
        <p:scale>
          <a:sx n="117" d="100"/>
          <a:sy n="117" d="100"/>
        </p:scale>
        <p:origin x="808"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font" Target="fonts/font14.fntdata"/><Relationship Id="rId50" Type="http://schemas.openxmlformats.org/officeDocument/2006/relationships/font" Target="fonts/font17.fntdata"/><Relationship Id="rId55" Type="http://customschemas.google.com/relationships/presentationmetadata" Target="meta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3" Type="http://schemas.openxmlformats.org/officeDocument/2006/relationships/font" Target="fonts/font20.fntdata"/><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font" Target="fonts/font15.fntdata"/><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18.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font" Target="fonts/font13.fntdata"/><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8.fntdata"/><Relationship Id="rId54" Type="http://schemas.openxmlformats.org/officeDocument/2006/relationships/font" Target="fonts/font21.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49" Type="http://schemas.openxmlformats.org/officeDocument/2006/relationships/font" Target="fonts/font16.fntdata"/><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11.fntdata"/><Relationship Id="rId52" Type="http://schemas.openxmlformats.org/officeDocument/2006/relationships/font" Target="fonts/font1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nl-NL"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
        <p:cNvGrpSpPr/>
        <p:nvPr/>
      </p:nvGrpSpPr>
      <p:grpSpPr>
        <a:xfrm>
          <a:off x="0" y="0"/>
          <a:ext cx="0" cy="0"/>
          <a:chOff x="0" y="0"/>
          <a:chExt cx="0" cy="0"/>
        </a:xfrm>
      </p:grpSpPr>
      <p:sp>
        <p:nvSpPr>
          <p:cNvPr id="30" name="Google Shape;3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 name="Google Shape;31;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 name="Google Shape;32;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NL"/>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1617c5328fd_0_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 name="Google Shape;104;g1617c5328fd_0_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1617c5328fd_0_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1617c5328fd_0_6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g1617c5328fd_0_6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NL"/>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 name="Google Shape;115;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1617c5328fd_0_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 name="Google Shape;122;g1617c5328fd_0_3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1617c5328fd_0_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1617c5328fd_0_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8" name="Google Shape;128;g1617c5328fd_0_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NL"/>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1617c5328fd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1617c5328fd_1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5" name="Google Shape;135;g1617c5328fd_1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nl-NL"/>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1617c5328fd_1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1617c5328fd_1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3" name="Google Shape;143;g1617c5328fd_1_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nl-NL"/>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1617c5328fd_0_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g1617c5328fd_0_4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1617c5328fd_0_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1617c5328fd_0_5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nl-NL" b="1"/>
              <a:t>Plot twists</a:t>
            </a:r>
            <a:r>
              <a:rPr lang="nl-NL"/>
              <a:t> - in game design lessenreeks werkten we met een verhaal over een kunstmatige intelligentie LUDOS die het geheugen kwijt was en met behulp van de opdrachten steeds meer geheugen terugkreeg. De verhaalstukjes van de les werden een soort beloning die studenten niet wilden missen (FOMO). Bij Project XSG waren er onverwachte bezoekjes van de opdrachtgever, het plotseling moeten organiseren van een lunch, een tegenvaller in het budget, enz.</a:t>
            </a:r>
            <a:endParaRPr/>
          </a:p>
          <a:p>
            <a:pPr marL="0" lvl="0" indent="0" algn="l" rtl="0">
              <a:spcBef>
                <a:spcPts val="0"/>
              </a:spcBef>
              <a:spcAft>
                <a:spcPts val="0"/>
              </a:spcAft>
              <a:buClr>
                <a:schemeClr val="dk1"/>
              </a:buClr>
              <a:buSzPts val="1100"/>
              <a:buFont typeface="Arial"/>
              <a:buNone/>
            </a:pPr>
            <a:r>
              <a:rPr lang="nl-NL" b="1"/>
              <a:t>Willekeurigheid inbouwen</a:t>
            </a:r>
            <a:r>
              <a:rPr lang="nl-NL"/>
              <a:t> - groepen toewijzen met een kwartetspel, een online rad gebruiken om de volgorde van activiteiten te bepalen, enz.</a:t>
            </a:r>
            <a:endParaRPr/>
          </a:p>
          <a:p>
            <a:pPr marL="0" lvl="0" indent="0" algn="l" rtl="0">
              <a:spcBef>
                <a:spcPts val="0"/>
              </a:spcBef>
              <a:spcAft>
                <a:spcPts val="0"/>
              </a:spcAft>
              <a:buClr>
                <a:schemeClr val="dk1"/>
              </a:buClr>
              <a:buSzPts val="1100"/>
              <a:buFont typeface="Arial"/>
              <a:buNone/>
            </a:pPr>
            <a:r>
              <a:rPr lang="nl-NL"/>
              <a:t>Timeslots - Bepaalde experts zijn alleen op bepaalde momenten aanwezig.</a:t>
            </a:r>
            <a:endParaRPr/>
          </a:p>
          <a:p>
            <a:pPr marL="0" lvl="0" indent="0" algn="l" rtl="0">
              <a:spcBef>
                <a:spcPts val="0"/>
              </a:spcBef>
              <a:spcAft>
                <a:spcPts val="0"/>
              </a:spcAft>
              <a:buClr>
                <a:schemeClr val="dk1"/>
              </a:buClr>
              <a:buSzPts val="1100"/>
              <a:buFont typeface="Arial"/>
              <a:buNone/>
            </a:pPr>
            <a:r>
              <a:rPr lang="nl-NL" b="1"/>
              <a:t>FOMO</a:t>
            </a:r>
            <a:r>
              <a:rPr lang="nl-NL"/>
              <a:t> - bepaalde (gast)lessen inbouwen die studenten niet willen missen (kondig het aan).</a:t>
            </a:r>
            <a:endParaRPr/>
          </a:p>
          <a:p>
            <a:pPr marL="0" lvl="0" indent="0" algn="l" rtl="0">
              <a:spcBef>
                <a:spcPts val="0"/>
              </a:spcBef>
              <a:spcAft>
                <a:spcPts val="0"/>
              </a:spcAft>
              <a:buClr>
                <a:schemeClr val="dk1"/>
              </a:buClr>
              <a:buSzPts val="1100"/>
              <a:buFont typeface="Arial"/>
              <a:buNone/>
            </a:pPr>
            <a:r>
              <a:rPr lang="nl-NL" b="1"/>
              <a:t>Streaking</a:t>
            </a:r>
            <a:r>
              <a:rPr lang="nl-NL"/>
              <a:t> - gewenst gedrag zorgt voor een opbouwende beloning (bijvoorbeeld een multiplier; die je geld vermenigvuldigd zolang je het gedrag volhoudt)</a:t>
            </a:r>
            <a:endParaRPr/>
          </a:p>
          <a:p>
            <a:pPr marL="0" lvl="0" indent="0" algn="l" rtl="0">
              <a:spcBef>
                <a:spcPts val="0"/>
              </a:spcBef>
              <a:spcAft>
                <a:spcPts val="0"/>
              </a:spcAft>
              <a:buClr>
                <a:schemeClr val="dk1"/>
              </a:buClr>
              <a:buSzPts val="1100"/>
              <a:buFont typeface="Arial"/>
              <a:buNone/>
            </a:pPr>
            <a:r>
              <a:rPr lang="nl-NL" b="1"/>
              <a:t>Deadlines en timers</a:t>
            </a:r>
            <a:r>
              <a:rPr lang="nl-NL"/>
              <a:t> - Beperkte tijd of mogelijkheden voert de druk op.</a:t>
            </a:r>
            <a:endParaRPr/>
          </a:p>
          <a:p>
            <a:pPr marL="0" lvl="0" indent="0" algn="l" rtl="0">
              <a:spcBef>
                <a:spcPts val="0"/>
              </a:spcBef>
              <a:spcAft>
                <a:spcPts val="0"/>
              </a:spcAft>
              <a:buNone/>
            </a:pPr>
            <a:endParaRPr/>
          </a:p>
        </p:txBody>
      </p:sp>
      <p:sp>
        <p:nvSpPr>
          <p:cNvPr id="156" name="Google Shape;156;g1617c5328fd_0_5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NL"/>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17b3247c1dc_1_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17b3247c1dc_1_3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nl-NL" b="1"/>
              <a:t>Plot twists</a:t>
            </a:r>
            <a:r>
              <a:rPr lang="nl-NL"/>
              <a:t> - in game design lessenreeks werkten we met een verhaal over een kunstmatige intelligentie LUDOS die het geheugen kwijt was en met behulp van de opdrachten steeds meer geheugen terugkreeg. De verhaalstukjes van de les werden een soort beloning die studenten niet wilden missen (FOMO). Bij Project XSG waren er onverwachte bezoekjes van de opdrachtgever, het plotseling moeten organiseren van een lunch, een tegenvaller in het budget, enz.</a:t>
            </a:r>
            <a:endParaRPr/>
          </a:p>
          <a:p>
            <a:pPr marL="0" lvl="0" indent="0" algn="l" rtl="0">
              <a:spcBef>
                <a:spcPts val="0"/>
              </a:spcBef>
              <a:spcAft>
                <a:spcPts val="0"/>
              </a:spcAft>
              <a:buNone/>
            </a:pPr>
            <a:r>
              <a:rPr lang="nl-NL" b="1"/>
              <a:t>Willekeurigheid inbouwen</a:t>
            </a:r>
            <a:r>
              <a:rPr lang="nl-NL"/>
              <a:t> - groepen toewijzen met een kwartetspel, een online rad gebruiken om de volgorde van activiteiten te bepalen, enz.</a:t>
            </a:r>
            <a:endParaRPr/>
          </a:p>
          <a:p>
            <a:pPr marL="0" lvl="0" indent="0" algn="l" rtl="0">
              <a:spcBef>
                <a:spcPts val="0"/>
              </a:spcBef>
              <a:spcAft>
                <a:spcPts val="0"/>
              </a:spcAft>
              <a:buNone/>
            </a:pPr>
            <a:r>
              <a:rPr lang="nl-NL"/>
              <a:t>Timeslots - Bepaalde experts zijn alleen op bepaalde momenten aanwezig.</a:t>
            </a:r>
            <a:endParaRPr/>
          </a:p>
          <a:p>
            <a:pPr marL="0" lvl="0" indent="0" algn="l" rtl="0">
              <a:spcBef>
                <a:spcPts val="0"/>
              </a:spcBef>
              <a:spcAft>
                <a:spcPts val="0"/>
              </a:spcAft>
              <a:buNone/>
            </a:pPr>
            <a:r>
              <a:rPr lang="nl-NL" b="1"/>
              <a:t>FOMO</a:t>
            </a:r>
            <a:r>
              <a:rPr lang="nl-NL"/>
              <a:t> - bepaalde (gast)lessen inbouwen die studenten niet willen missen (kondig het aan).</a:t>
            </a:r>
            <a:endParaRPr/>
          </a:p>
          <a:p>
            <a:pPr marL="0" lvl="0" indent="0" algn="l" rtl="0">
              <a:spcBef>
                <a:spcPts val="0"/>
              </a:spcBef>
              <a:spcAft>
                <a:spcPts val="0"/>
              </a:spcAft>
              <a:buNone/>
            </a:pPr>
            <a:r>
              <a:rPr lang="nl-NL" b="1"/>
              <a:t>Streaking</a:t>
            </a:r>
            <a:r>
              <a:rPr lang="nl-NL"/>
              <a:t> - gewenst gedrag zorgt voor een opbouwende beloning (bijvoorbeeld een multiplier; die je geld vermenigvuldigd zolang je het gedrag volhoudt)</a:t>
            </a:r>
            <a:endParaRPr/>
          </a:p>
          <a:p>
            <a:pPr marL="0" lvl="0" indent="0" algn="l" rtl="0">
              <a:spcBef>
                <a:spcPts val="0"/>
              </a:spcBef>
              <a:spcAft>
                <a:spcPts val="0"/>
              </a:spcAft>
              <a:buClr>
                <a:schemeClr val="dk1"/>
              </a:buClr>
              <a:buSzPts val="1100"/>
              <a:buFont typeface="Arial"/>
              <a:buNone/>
            </a:pPr>
            <a:r>
              <a:rPr lang="nl-NL" b="1"/>
              <a:t>Deadlines en timers</a:t>
            </a:r>
            <a:r>
              <a:rPr lang="nl-NL"/>
              <a:t> - Beperkte tijd of mogelijkheden voert de druk op.</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63" name="Google Shape;163;g17b3247c1dc_1_3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NL"/>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Google Shape;43;g1617c5328fd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 name="Google Shape;44;g1617c5328fd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 name="Google Shape;45;g1617c5328fd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nl-NL"/>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9" name="Google Shape;169;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nl-NL"/>
              <a:t>Gefeliciteerd! Je kunt nu gamificationtechnieken toepassen.</a:t>
            </a:r>
            <a:endParaRPr/>
          </a:p>
          <a:p>
            <a:pPr marL="0" lvl="0" indent="0" algn="l" rtl="0">
              <a:spcBef>
                <a:spcPts val="0"/>
              </a:spcBef>
              <a:spcAft>
                <a:spcPts val="0"/>
              </a:spcAft>
              <a:buNone/>
            </a:pPr>
            <a:endParaRPr/>
          </a:p>
          <a:p>
            <a:pPr marL="0" lvl="0" indent="0" algn="l" rtl="0">
              <a:spcBef>
                <a:spcPts val="0"/>
              </a:spcBef>
              <a:spcAft>
                <a:spcPts val="0"/>
              </a:spcAft>
              <a:buNone/>
            </a:pPr>
            <a:r>
              <a:rPr lang="nl-NL"/>
              <a:t>Reflecteren op wat er geleerd is, wat was er goed, wat kan er beter?</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1617c5328fd_0_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1617c5328fd_0_5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9" name="Google Shape;179;g1617c5328fd_0_5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NL"/>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5" name="Google Shape;18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6" name="Google Shape;186;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NL"/>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17b3247c1dc_1_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7" name="Google Shape;207;g17b3247c1dc_1_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8" name="Google Shape;208;g17b3247c1dc_1_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NL"/>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Op deze en de volgende pagina’s staan prompts voor gametechnieken (per drijfveer). Hoe kun je ervoor zorgen dat de speler ervaart wat er achter de game techniek staat? Dan spreek je deze drijfveer aan.</a:t>
            </a:r>
          </a:p>
        </p:txBody>
      </p:sp>
    </p:spTree>
    <p:extLst>
      <p:ext uri="{BB962C8B-B14F-4D97-AF65-F5344CB8AC3E}">
        <p14:creationId xmlns:p14="http://schemas.microsoft.com/office/powerpoint/2010/main" val="5422877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p:txBody>
      </p:sp>
    </p:spTree>
    <p:extLst>
      <p:ext uri="{BB962C8B-B14F-4D97-AF65-F5344CB8AC3E}">
        <p14:creationId xmlns:p14="http://schemas.microsoft.com/office/powerpoint/2010/main" val="26516656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p:txBody>
      </p:sp>
    </p:spTree>
    <p:extLst>
      <p:ext uri="{BB962C8B-B14F-4D97-AF65-F5344CB8AC3E}">
        <p14:creationId xmlns:p14="http://schemas.microsoft.com/office/powerpoint/2010/main" val="20870514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p:txBody>
      </p:sp>
    </p:spTree>
    <p:extLst>
      <p:ext uri="{BB962C8B-B14F-4D97-AF65-F5344CB8AC3E}">
        <p14:creationId xmlns:p14="http://schemas.microsoft.com/office/powerpoint/2010/main" val="15001670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Conformity Anchors voorbeeld: Je hebt 20% minder stroom verbruikt dan vergelijkbare huishoudens.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t>Gifting is iets tussen gebruikers of spelers onderling.</a:t>
            </a:r>
          </a:p>
        </p:txBody>
      </p:sp>
    </p:spTree>
    <p:extLst>
      <p:ext uri="{BB962C8B-B14F-4D97-AF65-F5344CB8AC3E}">
        <p14:creationId xmlns:p14="http://schemas.microsoft.com/office/powerpoint/2010/main" val="36928270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Interne triggers – Als je iets moois ziet pak je Instagram erbij, als je je verveelt... Facebook.</a:t>
            </a:r>
          </a:p>
        </p:txBody>
      </p:sp>
    </p:spTree>
    <p:extLst>
      <p:ext uri="{BB962C8B-B14F-4D97-AF65-F5344CB8AC3E}">
        <p14:creationId xmlns:p14="http://schemas.microsoft.com/office/powerpoint/2010/main" val="32131188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 name="Google Shape;52;p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nl-NL"/>
              <a:t>Gamification draait niet om computers of beloningen, het gaat over motivatie. Spel is bij uitstek geschikt om te kijken wat mensen motiveert, omdat je ervoor kiest om een spel te doen.</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Obvious Wonder: Met behulp van bepaalde mechanics kun je alledaagse of bekend voorkomende dingen anders gaan zien.</a:t>
            </a:r>
          </a:p>
        </p:txBody>
      </p:sp>
    </p:spTree>
    <p:extLst>
      <p:ext uri="{BB962C8B-B14F-4D97-AF65-F5344CB8AC3E}">
        <p14:creationId xmlns:p14="http://schemas.microsoft.com/office/powerpoint/2010/main" val="20228331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Om een gewoonte te creëren moet het gebruik van je product heel eenvoudig en intuïtief zijn. Als het goed is heb je met andere gamification technieken bepaald gedrag gestimuleerd.</a:t>
            </a:r>
          </a:p>
        </p:txBody>
      </p:sp>
    </p:spTree>
    <p:extLst>
      <p:ext uri="{BB962C8B-B14F-4D97-AF65-F5344CB8AC3E}">
        <p14:creationId xmlns:p14="http://schemas.microsoft.com/office/powerpoint/2010/main" val="27958914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 name="Google Shape;59;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nl-NL"/>
              <a:t>Zelfdeterminatie theorie Deci &amp; Ryan (2000) versterkt intrinsieke motivatie</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 name="Google Shape;64;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nl-NL"/>
              <a:t>Octalysis – Yu-Kai Chou (2016) + Zelfdeterminatietheorie</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1617c5328fd_0_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1617c5328fd_0_2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0" name="Google Shape;80;g1617c5328fd_0_2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nl-NL"/>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1617c5328fd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1617c5328fd_0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 name="Google Shape;92;g1617c5328fd_0_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nl-NL"/>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1617c5328fd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1617c5328fd_0_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 name="Google Shape;98;g1617c5328fd_0_1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nl-NL"/>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dia" type="title">
  <p:cSld name="TITLE">
    <p:spTree>
      <p:nvGrpSpPr>
        <p:cNvPr id="1" name="Shape 15"/>
        <p:cNvGrpSpPr/>
        <p:nvPr/>
      </p:nvGrpSpPr>
      <p:grpSpPr>
        <a:xfrm>
          <a:off x="0" y="0"/>
          <a:ext cx="0" cy="0"/>
          <a:chOff x="0" y="0"/>
          <a:chExt cx="0" cy="0"/>
        </a:xfrm>
      </p:grpSpPr>
      <p:sp>
        <p:nvSpPr>
          <p:cNvPr id="16" name="Google Shape;16;p2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el en object" type="obj">
  <p:cSld name="OBJECT">
    <p:spTree>
      <p:nvGrpSpPr>
        <p:cNvPr id="1" name="Shape 21"/>
        <p:cNvGrpSpPr/>
        <p:nvPr/>
      </p:nvGrpSpPr>
      <p:grpSpPr>
        <a:xfrm>
          <a:off x="0" y="0"/>
          <a:ext cx="0" cy="0"/>
          <a:chOff x="0" y="0"/>
          <a:chExt cx="0" cy="0"/>
        </a:xfrm>
      </p:grpSpPr>
      <p:sp>
        <p:nvSpPr>
          <p:cNvPr id="22" name="Google Shape;22;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Aangepaste indeling">
  <p:cSld name="Aangepaste indeling">
    <p:spTree>
      <p:nvGrpSpPr>
        <p:cNvPr id="1" name="Shape 27"/>
        <p:cNvGrpSpPr/>
        <p:nvPr/>
      </p:nvGrpSpPr>
      <p:grpSpPr>
        <a:xfrm>
          <a:off x="0" y="0"/>
          <a:ext cx="0" cy="0"/>
          <a:chOff x="0" y="0"/>
          <a:chExt cx="0" cy="0"/>
        </a:xfrm>
      </p:grpSpPr>
      <p:sp>
        <p:nvSpPr>
          <p:cNvPr id="28" name="Google Shape;28;p29"/>
          <p:cNvSpPr>
            <a:spLocks noGrp="1"/>
          </p:cNvSpPr>
          <p:nvPr>
            <p:ph type="pic" idx="2"/>
          </p:nvPr>
        </p:nvSpPr>
        <p:spPr>
          <a:xfrm>
            <a:off x="-1" y="0"/>
            <a:ext cx="6095999" cy="6858000"/>
          </a:xfrm>
          <a:prstGeom prst="rect">
            <a:avLst/>
          </a:prstGeom>
          <a:noFill/>
          <a:ln>
            <a:noFill/>
          </a:ln>
        </p:spPr>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NL"/>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hyperlink" Target="https://qrc.is/y8L" TargetMode="External"/><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11.jpg"/></Relationships>
</file>

<file path=ppt/slides/_rels/slide22.xml.rels><?xml version="1.0" encoding="UTF-8" standalone="yes"?>
<Relationships xmlns="http://schemas.openxmlformats.org/package/2006/relationships"><Relationship Id="rId3" Type="http://schemas.openxmlformats.org/officeDocument/2006/relationships/hyperlink" Target="https://clu.nl/wp-content/uploads/2018/10/2014_12_15_Kwaliteitscriteria_educatieve_games.pdf" TargetMode="External"/><Relationship Id="rId7" Type="http://schemas.openxmlformats.org/officeDocument/2006/relationships/hyperlink" Target="https://spelenderwijsmediawijs.cubiss.nl/kansrijk-gamen-in-het-basisonderwijs/hoofdstuk-1-de-voor-en-nadelen-van-gamen-belicht"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s://www.hku.nl/studeren-aan-hku/creative-transformation/ludodidactiek" TargetMode="External"/><Relationship Id="rId5" Type="http://schemas.openxmlformats.org/officeDocument/2006/relationships/hyperlink" Target="https://www.vernieuwenderwijs.nl/game-based-learning-wat-is-dat-precies/" TargetMode="External"/><Relationship Id="rId4" Type="http://schemas.openxmlformats.org/officeDocument/2006/relationships/hyperlink" Target="http://www.gamedidactiek.nl/"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https://avatarmaker.com/" TargetMode="External"/><Relationship Id="rId3" Type="http://schemas.openxmlformats.org/officeDocument/2006/relationships/hyperlink" Target="https://yukaichou.com/" TargetMode="External"/><Relationship Id="rId7" Type="http://schemas.openxmlformats.org/officeDocument/2006/relationships/hyperlink" Target="https://www.goosechase.com/" TargetMode="External"/><Relationship Id="rId12" Type="http://schemas.openxmlformats.org/officeDocument/2006/relationships/hyperlink" Target="https://www.gimkit.com/"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s://www.classcraft.com/" TargetMode="External"/><Relationship Id="rId11" Type="http://schemas.openxmlformats.org/officeDocument/2006/relationships/hyperlink" Target="https://www.peardeck.com/" TargetMode="External"/><Relationship Id="rId5" Type="http://schemas.openxmlformats.org/officeDocument/2006/relationships/hyperlink" Target="https://www.classdojo.com/" TargetMode="External"/><Relationship Id="rId10" Type="http://schemas.openxmlformats.org/officeDocument/2006/relationships/hyperlink" Target="https://education.minecraft.net/en-us/homepage" TargetMode="External"/><Relationship Id="rId4" Type="http://schemas.openxmlformats.org/officeDocument/2006/relationships/hyperlink" Target="https://seppo.io/nl-pedagogy/" TargetMode="External"/><Relationship Id="rId9" Type="http://schemas.openxmlformats.org/officeDocument/2006/relationships/hyperlink" Target="https://readyplayer.me/"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8BAE6"/>
        </a:solidFill>
        <a:effectLst/>
      </p:bgPr>
    </p:bg>
    <p:spTree>
      <p:nvGrpSpPr>
        <p:cNvPr id="1" name="Shape 33"/>
        <p:cNvGrpSpPr/>
        <p:nvPr/>
      </p:nvGrpSpPr>
      <p:grpSpPr>
        <a:xfrm>
          <a:off x="0" y="0"/>
          <a:ext cx="0" cy="0"/>
          <a:chOff x="0" y="0"/>
          <a:chExt cx="0" cy="0"/>
        </a:xfrm>
      </p:grpSpPr>
      <p:sp>
        <p:nvSpPr>
          <p:cNvPr id="34" name="Google Shape;34;p1"/>
          <p:cNvSpPr txBox="1"/>
          <p:nvPr/>
        </p:nvSpPr>
        <p:spPr>
          <a:xfrm>
            <a:off x="-246845" y="2305615"/>
            <a:ext cx="13821300" cy="2247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NL" sz="14000" i="0" u="none" strike="noStrike" cap="none">
                <a:solidFill>
                  <a:schemeClr val="lt1"/>
                </a:solidFill>
                <a:latin typeface="Roboto Black"/>
                <a:ea typeface="Roboto Black"/>
                <a:cs typeface="Roboto Black"/>
                <a:sym typeface="Roboto Black"/>
              </a:rPr>
              <a:t>GAMIFICATION</a:t>
            </a:r>
            <a:endParaRPr>
              <a:solidFill>
                <a:schemeClr val="lt1"/>
              </a:solidFill>
              <a:latin typeface="Roboto Black"/>
              <a:ea typeface="Roboto Black"/>
              <a:cs typeface="Roboto Black"/>
              <a:sym typeface="Roboto Black"/>
            </a:endParaRPr>
          </a:p>
        </p:txBody>
      </p:sp>
      <p:sp>
        <p:nvSpPr>
          <p:cNvPr id="35" name="Google Shape;35;p1"/>
          <p:cNvSpPr txBox="1"/>
          <p:nvPr/>
        </p:nvSpPr>
        <p:spPr>
          <a:xfrm>
            <a:off x="5422112" y="4340018"/>
            <a:ext cx="6040200" cy="757200"/>
          </a:xfrm>
          <a:prstGeom prst="rect">
            <a:avLst/>
          </a:prstGeom>
          <a:noFill/>
          <a:ln>
            <a:noFill/>
          </a:ln>
        </p:spPr>
        <p:txBody>
          <a:bodyPr spcFirstLastPara="1" wrap="square" lIns="0" tIns="45700" rIns="0" bIns="45700" anchor="t" anchorCtr="0">
            <a:spAutoFit/>
          </a:bodyPr>
          <a:lstStyle/>
          <a:p>
            <a:pPr marL="0" marR="0" lvl="0" indent="0" algn="l" rtl="0">
              <a:lnSpc>
                <a:spcPct val="90000"/>
              </a:lnSpc>
              <a:spcBef>
                <a:spcPts val="0"/>
              </a:spcBef>
              <a:spcAft>
                <a:spcPts val="0"/>
              </a:spcAft>
              <a:buNone/>
            </a:pPr>
            <a:r>
              <a:rPr lang="nl-NL" sz="2400">
                <a:solidFill>
                  <a:schemeClr val="lt1"/>
                </a:solidFill>
                <a:latin typeface="Roboto Medium"/>
                <a:ea typeface="Roboto Medium"/>
                <a:cs typeface="Roboto Medium"/>
                <a:sym typeface="Roboto Medium"/>
              </a:rPr>
              <a:t>Crash course</a:t>
            </a:r>
            <a:endParaRPr sz="2400">
              <a:solidFill>
                <a:schemeClr val="lt1"/>
              </a:solidFill>
              <a:latin typeface="Roboto Medium"/>
              <a:ea typeface="Roboto Medium"/>
              <a:cs typeface="Roboto Medium"/>
              <a:sym typeface="Roboto Medium"/>
            </a:endParaRPr>
          </a:p>
          <a:p>
            <a:pPr marL="0" marR="0" lvl="0" indent="0" algn="l" rtl="0">
              <a:lnSpc>
                <a:spcPct val="90000"/>
              </a:lnSpc>
              <a:spcBef>
                <a:spcPts val="0"/>
              </a:spcBef>
              <a:spcAft>
                <a:spcPts val="0"/>
              </a:spcAft>
              <a:buNone/>
            </a:pPr>
            <a:r>
              <a:rPr lang="nl-NL" sz="2400">
                <a:solidFill>
                  <a:schemeClr val="lt1"/>
                </a:solidFill>
                <a:latin typeface="Roboto Light"/>
                <a:ea typeface="Roboto Light"/>
                <a:cs typeface="Roboto Light"/>
                <a:sym typeface="Roboto Light"/>
              </a:rPr>
              <a:t>een les gamificeren kun je leren</a:t>
            </a:r>
            <a:endParaRPr>
              <a:latin typeface="Roboto Light"/>
              <a:ea typeface="Roboto Light"/>
              <a:cs typeface="Roboto Light"/>
              <a:sym typeface="Roboto Light"/>
            </a:endParaRPr>
          </a:p>
        </p:txBody>
      </p:sp>
      <p:sp>
        <p:nvSpPr>
          <p:cNvPr id="36" name="Google Shape;36;p1"/>
          <p:cNvSpPr/>
          <p:nvPr/>
        </p:nvSpPr>
        <p:spPr>
          <a:xfrm>
            <a:off x="9549683" y="-141668"/>
            <a:ext cx="425100" cy="1210500"/>
          </a:xfrm>
          <a:prstGeom prst="rect">
            <a:avLst/>
          </a:prstGeom>
          <a:solidFill>
            <a:srgbClr val="FFC9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 name="Google Shape;37;p1"/>
          <p:cNvSpPr/>
          <p:nvPr/>
        </p:nvSpPr>
        <p:spPr>
          <a:xfrm>
            <a:off x="10090596" y="-347730"/>
            <a:ext cx="425100" cy="1210500"/>
          </a:xfrm>
          <a:prstGeom prst="rect">
            <a:avLst/>
          </a:prstGeom>
          <a:solidFill>
            <a:srgbClr val="FFC9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 name="Google Shape;38;p1"/>
          <p:cNvSpPr/>
          <p:nvPr/>
        </p:nvSpPr>
        <p:spPr>
          <a:xfrm>
            <a:off x="10631509" y="-141668"/>
            <a:ext cx="425100" cy="1210500"/>
          </a:xfrm>
          <a:prstGeom prst="rect">
            <a:avLst/>
          </a:prstGeom>
          <a:solidFill>
            <a:srgbClr val="FFC9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 name="Google Shape;39;p1"/>
          <p:cNvSpPr/>
          <p:nvPr/>
        </p:nvSpPr>
        <p:spPr>
          <a:xfrm>
            <a:off x="1191294" y="6053070"/>
            <a:ext cx="425002" cy="1210614"/>
          </a:xfrm>
          <a:prstGeom prst="rect">
            <a:avLst/>
          </a:prstGeom>
          <a:solidFill>
            <a:srgbClr val="FFC9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accent3"/>
              </a:solidFill>
              <a:highlight>
                <a:schemeClr val="accent3"/>
              </a:highlight>
              <a:latin typeface="Calibri"/>
              <a:ea typeface="Calibri"/>
              <a:cs typeface="Calibri"/>
              <a:sym typeface="Calibri"/>
            </a:endParaRPr>
          </a:p>
        </p:txBody>
      </p:sp>
      <p:sp>
        <p:nvSpPr>
          <p:cNvPr id="40" name="Google Shape;40;p1"/>
          <p:cNvSpPr/>
          <p:nvPr/>
        </p:nvSpPr>
        <p:spPr>
          <a:xfrm>
            <a:off x="1732207" y="5847008"/>
            <a:ext cx="425002" cy="1210614"/>
          </a:xfrm>
          <a:prstGeom prst="rect">
            <a:avLst/>
          </a:prstGeom>
          <a:solidFill>
            <a:srgbClr val="FFC9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accent3"/>
              </a:solidFill>
              <a:highlight>
                <a:schemeClr val="accent3"/>
              </a:highlight>
              <a:latin typeface="Calibri"/>
              <a:ea typeface="Calibri"/>
              <a:cs typeface="Calibri"/>
              <a:sym typeface="Calibri"/>
            </a:endParaRPr>
          </a:p>
        </p:txBody>
      </p:sp>
      <p:sp>
        <p:nvSpPr>
          <p:cNvPr id="41" name="Google Shape;41;p1"/>
          <p:cNvSpPr/>
          <p:nvPr/>
        </p:nvSpPr>
        <p:spPr>
          <a:xfrm>
            <a:off x="2273120" y="6053070"/>
            <a:ext cx="425002" cy="1210614"/>
          </a:xfrm>
          <a:prstGeom prst="rect">
            <a:avLst/>
          </a:prstGeom>
          <a:solidFill>
            <a:srgbClr val="FFC9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accent3"/>
              </a:solidFill>
              <a:highlight>
                <a:schemeClr val="accent3"/>
              </a:highlight>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p:tgtEl>
                                          <p:spTgt spid="35"/>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38BAE6"/>
        </a:solidFill>
        <a:effectLst/>
      </p:bgPr>
    </p:bg>
    <p:spTree>
      <p:nvGrpSpPr>
        <p:cNvPr id="1" name="Shape 105"/>
        <p:cNvGrpSpPr/>
        <p:nvPr/>
      </p:nvGrpSpPr>
      <p:grpSpPr>
        <a:xfrm>
          <a:off x="0" y="0"/>
          <a:ext cx="0" cy="0"/>
          <a:chOff x="0" y="0"/>
          <a:chExt cx="0" cy="0"/>
        </a:xfrm>
      </p:grpSpPr>
      <p:sp>
        <p:nvSpPr>
          <p:cNvPr id="106" name="Google Shape;106;g1617c5328fd_0_18"/>
          <p:cNvSpPr txBox="1"/>
          <p:nvPr/>
        </p:nvSpPr>
        <p:spPr>
          <a:xfrm>
            <a:off x="852153" y="581371"/>
            <a:ext cx="9984300" cy="4987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NL" sz="2800">
                <a:solidFill>
                  <a:srgbClr val="FFC900"/>
                </a:solidFill>
                <a:latin typeface="Roboto"/>
                <a:ea typeface="Roboto"/>
                <a:cs typeface="Roboto"/>
                <a:sym typeface="Roboto"/>
              </a:rPr>
              <a:t>OEFENING</a:t>
            </a:r>
            <a:endParaRPr>
              <a:solidFill>
                <a:srgbClr val="FFC900"/>
              </a:solidFill>
              <a:latin typeface="Roboto"/>
              <a:ea typeface="Roboto"/>
              <a:cs typeface="Roboto"/>
              <a:sym typeface="Roboto"/>
            </a:endParaRPr>
          </a:p>
          <a:p>
            <a:pPr marL="0" marR="0" lvl="0" indent="0" algn="l" rtl="0">
              <a:spcBef>
                <a:spcPts val="0"/>
              </a:spcBef>
              <a:spcAft>
                <a:spcPts val="0"/>
              </a:spcAft>
              <a:buNone/>
            </a:pPr>
            <a:r>
              <a:rPr lang="nl-NL" sz="5400" b="1">
                <a:solidFill>
                  <a:schemeClr val="lt1"/>
                </a:solidFill>
                <a:latin typeface="Roboto"/>
                <a:ea typeface="Roboto"/>
                <a:cs typeface="Roboto"/>
                <a:sym typeface="Roboto"/>
              </a:rPr>
              <a:t>Ronde 2</a:t>
            </a:r>
            <a:endParaRPr sz="5400" b="1">
              <a:solidFill>
                <a:schemeClr val="lt1"/>
              </a:solidFill>
              <a:latin typeface="Roboto"/>
              <a:ea typeface="Roboto"/>
              <a:cs typeface="Roboto"/>
              <a:sym typeface="Roboto"/>
            </a:endParaRPr>
          </a:p>
          <a:p>
            <a:pPr marL="0" marR="0" lvl="0" indent="0" algn="l" rtl="0">
              <a:spcBef>
                <a:spcPts val="0"/>
              </a:spcBef>
              <a:spcAft>
                <a:spcPts val="0"/>
              </a:spcAft>
              <a:buNone/>
            </a:pPr>
            <a:r>
              <a:rPr lang="nl-NL" sz="5400" b="1">
                <a:solidFill>
                  <a:schemeClr val="lt1"/>
                </a:solidFill>
                <a:latin typeface="Roboto"/>
                <a:ea typeface="Roboto"/>
                <a:cs typeface="Roboto"/>
                <a:sym typeface="Roboto"/>
              </a:rPr>
              <a:t>“puzzelen maar”</a:t>
            </a:r>
            <a:endParaRPr sz="5400" b="1">
              <a:solidFill>
                <a:schemeClr val="lt1"/>
              </a:solidFill>
              <a:latin typeface="Roboto"/>
              <a:ea typeface="Roboto"/>
              <a:cs typeface="Roboto"/>
              <a:sym typeface="Roboto"/>
            </a:endParaRPr>
          </a:p>
          <a:p>
            <a:pPr marL="0" marR="0" lvl="0" indent="0" algn="l" rtl="0">
              <a:spcBef>
                <a:spcPts val="0"/>
              </a:spcBef>
              <a:spcAft>
                <a:spcPts val="0"/>
              </a:spcAft>
              <a:buNone/>
            </a:pPr>
            <a:endParaRPr sz="5400" b="1">
              <a:solidFill>
                <a:schemeClr val="lt1"/>
              </a:solidFill>
              <a:latin typeface="Roboto"/>
              <a:ea typeface="Roboto"/>
              <a:cs typeface="Roboto"/>
              <a:sym typeface="Roboto"/>
            </a:endParaRPr>
          </a:p>
          <a:p>
            <a:pPr marL="0" lvl="0" indent="0" algn="l" rtl="0">
              <a:spcBef>
                <a:spcPts val="0"/>
              </a:spcBef>
              <a:spcAft>
                <a:spcPts val="0"/>
              </a:spcAft>
              <a:buNone/>
            </a:pPr>
            <a:r>
              <a:rPr lang="nl-NL" sz="2800" u="sng">
                <a:solidFill>
                  <a:schemeClr val="lt1"/>
                </a:solidFill>
                <a:latin typeface="Roboto Light"/>
                <a:ea typeface="Roboto Light"/>
                <a:cs typeface="Roboto Light"/>
                <a:sym typeface="Roboto Light"/>
              </a:rPr>
              <a:t>Regels</a:t>
            </a:r>
            <a:r>
              <a:rPr lang="nl-NL" sz="2800">
                <a:solidFill>
                  <a:schemeClr val="lt1"/>
                </a:solidFill>
                <a:latin typeface="Roboto Light"/>
                <a:ea typeface="Roboto Light"/>
                <a:cs typeface="Roboto Light"/>
                <a:sym typeface="Roboto Light"/>
              </a:rPr>
              <a:t>:</a:t>
            </a:r>
            <a:endParaRPr sz="2800">
              <a:solidFill>
                <a:schemeClr val="lt1"/>
              </a:solidFill>
              <a:latin typeface="Roboto Light"/>
              <a:ea typeface="Roboto Light"/>
              <a:cs typeface="Roboto Light"/>
              <a:sym typeface="Roboto Light"/>
            </a:endParaRPr>
          </a:p>
          <a:p>
            <a:pPr marL="457200" lvl="0" indent="-387350" algn="l" rtl="0">
              <a:spcBef>
                <a:spcPts val="0"/>
              </a:spcBef>
              <a:spcAft>
                <a:spcPts val="0"/>
              </a:spcAft>
              <a:buClr>
                <a:schemeClr val="lt1"/>
              </a:buClr>
              <a:buSzPts val="2500"/>
              <a:buFont typeface="Roboto Light"/>
              <a:buChar char="●"/>
            </a:pPr>
            <a:r>
              <a:rPr lang="nl-NL" sz="2500">
                <a:solidFill>
                  <a:schemeClr val="lt1"/>
                </a:solidFill>
                <a:latin typeface="Roboto Light"/>
                <a:ea typeface="Roboto Light"/>
                <a:cs typeface="Roboto Light"/>
                <a:sym typeface="Roboto Light"/>
              </a:rPr>
              <a:t>1 iemand houd de tijd bij, voor de score op het leaderbord</a:t>
            </a:r>
            <a:endParaRPr sz="2500">
              <a:solidFill>
                <a:schemeClr val="lt1"/>
              </a:solidFill>
              <a:latin typeface="Roboto Light"/>
              <a:ea typeface="Roboto Light"/>
              <a:cs typeface="Roboto Light"/>
              <a:sym typeface="Roboto Light"/>
            </a:endParaRPr>
          </a:p>
          <a:p>
            <a:pPr marL="457200" lvl="0" indent="-387350" algn="l" rtl="0">
              <a:spcBef>
                <a:spcPts val="0"/>
              </a:spcBef>
              <a:spcAft>
                <a:spcPts val="0"/>
              </a:spcAft>
              <a:buClr>
                <a:schemeClr val="lt1"/>
              </a:buClr>
              <a:buSzPts val="2500"/>
              <a:buFont typeface="Roboto Light"/>
              <a:buChar char="●"/>
            </a:pPr>
            <a:r>
              <a:rPr lang="nl-NL" sz="2500">
                <a:solidFill>
                  <a:schemeClr val="lt1"/>
                </a:solidFill>
                <a:latin typeface="Roboto Light"/>
                <a:ea typeface="Roboto Light"/>
                <a:cs typeface="Roboto Light"/>
                <a:sym typeface="Roboto Light"/>
              </a:rPr>
              <a:t>Leg de puzzel zo snel mogelijk</a:t>
            </a:r>
            <a:endParaRPr sz="2500">
              <a:solidFill>
                <a:schemeClr val="lt1"/>
              </a:solidFill>
              <a:latin typeface="Roboto Light"/>
              <a:ea typeface="Roboto Light"/>
              <a:cs typeface="Roboto Light"/>
              <a:sym typeface="Roboto Light"/>
            </a:endParaRPr>
          </a:p>
          <a:p>
            <a:pPr marL="457200" lvl="0" indent="-387350" algn="l" rtl="0">
              <a:spcBef>
                <a:spcPts val="0"/>
              </a:spcBef>
              <a:spcAft>
                <a:spcPts val="0"/>
              </a:spcAft>
              <a:buClr>
                <a:schemeClr val="lt1"/>
              </a:buClr>
              <a:buSzPts val="2500"/>
              <a:buFont typeface="Roboto Light"/>
              <a:buChar char="●"/>
            </a:pPr>
            <a:r>
              <a:rPr lang="nl-NL" sz="2500">
                <a:solidFill>
                  <a:schemeClr val="lt1"/>
                </a:solidFill>
                <a:latin typeface="Roboto Light"/>
                <a:ea typeface="Roboto Light"/>
                <a:cs typeface="Roboto Light"/>
                <a:sym typeface="Roboto Light"/>
              </a:rPr>
              <a:t>Max. 2 minuten</a:t>
            </a:r>
            <a:endParaRPr sz="2500">
              <a:solidFill>
                <a:schemeClr val="lt1"/>
              </a:solidFill>
              <a:latin typeface="Roboto Light"/>
              <a:ea typeface="Roboto Light"/>
              <a:cs typeface="Roboto Light"/>
              <a:sym typeface="Roboto Light"/>
            </a:endParaRPr>
          </a:p>
          <a:p>
            <a:pPr marL="457200" lvl="0" indent="-387350" algn="l" rtl="0">
              <a:spcBef>
                <a:spcPts val="0"/>
              </a:spcBef>
              <a:spcAft>
                <a:spcPts val="0"/>
              </a:spcAft>
              <a:buClr>
                <a:schemeClr val="lt1"/>
              </a:buClr>
              <a:buSzPts val="2500"/>
              <a:buFont typeface="Roboto Light"/>
              <a:buChar char="●"/>
            </a:pPr>
            <a:r>
              <a:rPr lang="nl-NL" sz="2500">
                <a:solidFill>
                  <a:schemeClr val="lt1"/>
                </a:solidFill>
                <a:latin typeface="Roboto Light"/>
                <a:ea typeface="Roboto Light"/>
                <a:cs typeface="Roboto Light"/>
                <a:sym typeface="Roboto Light"/>
              </a:rPr>
              <a:t>begin met de puzzelstukken als stapel op zijn kop</a:t>
            </a:r>
            <a:endParaRPr sz="2500">
              <a:solidFill>
                <a:schemeClr val="lt1"/>
              </a:solidFill>
              <a:latin typeface="Roboto Light"/>
              <a:ea typeface="Roboto Light"/>
              <a:cs typeface="Roboto Light"/>
              <a:sym typeface="Roboto Ligh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C900"/>
        </a:solidFill>
        <a:effectLst/>
      </p:bgPr>
    </p:bg>
    <p:spTree>
      <p:nvGrpSpPr>
        <p:cNvPr id="1" name="Shape 111"/>
        <p:cNvGrpSpPr/>
        <p:nvPr/>
      </p:nvGrpSpPr>
      <p:grpSpPr>
        <a:xfrm>
          <a:off x="0" y="0"/>
          <a:ext cx="0" cy="0"/>
          <a:chOff x="0" y="0"/>
          <a:chExt cx="0" cy="0"/>
        </a:xfrm>
      </p:grpSpPr>
      <p:sp>
        <p:nvSpPr>
          <p:cNvPr id="112" name="Google Shape;112;g1617c5328fd_0_62"/>
          <p:cNvSpPr txBox="1">
            <a:spLocks noGrp="1"/>
          </p:cNvSpPr>
          <p:nvPr>
            <p:ph type="ctrTitle"/>
          </p:nvPr>
        </p:nvSpPr>
        <p:spPr>
          <a:xfrm>
            <a:off x="1524000" y="1398513"/>
            <a:ext cx="9144000" cy="2387700"/>
          </a:xfrm>
          <a:prstGeom prst="rect">
            <a:avLst/>
          </a:prstGeom>
        </p:spPr>
        <p:txBody>
          <a:bodyPr spcFirstLastPara="1" wrap="square" lIns="91425" tIns="45700" rIns="91425" bIns="45700" anchor="b" anchorCtr="0">
            <a:normAutofit/>
          </a:bodyPr>
          <a:lstStyle/>
          <a:p>
            <a:pPr marL="0" lvl="0" indent="0" algn="ctr" rtl="0">
              <a:spcBef>
                <a:spcPts val="0"/>
              </a:spcBef>
              <a:spcAft>
                <a:spcPts val="0"/>
              </a:spcAft>
              <a:buNone/>
            </a:pPr>
            <a:r>
              <a:rPr lang="nl-NL" b="1">
                <a:latin typeface="Roboto"/>
                <a:ea typeface="Roboto"/>
                <a:cs typeface="Roboto"/>
                <a:sym typeface="Roboto"/>
              </a:rPr>
              <a:t>LEADERBORD</a:t>
            </a:r>
            <a:endParaRPr b="1">
              <a:latin typeface="Roboto"/>
              <a:ea typeface="Roboto"/>
              <a:cs typeface="Roboto"/>
              <a:sym typeface="Robot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116"/>
        <p:cNvGrpSpPr/>
        <p:nvPr/>
      </p:nvGrpSpPr>
      <p:grpSpPr>
        <a:xfrm>
          <a:off x="0" y="0"/>
          <a:ext cx="0" cy="0"/>
          <a:chOff x="0" y="0"/>
          <a:chExt cx="0" cy="0"/>
        </a:xfrm>
      </p:grpSpPr>
      <p:pic>
        <p:nvPicPr>
          <p:cNvPr id="117" name="Google Shape;117;p23" descr="picture playing GIF"/>
          <p:cNvPicPr preferRelativeResize="0"/>
          <p:nvPr/>
        </p:nvPicPr>
        <p:blipFill rotWithShape="1">
          <a:blip r:embed="rId3">
            <a:alphaModFix/>
          </a:blip>
          <a:srcRect/>
          <a:stretch/>
        </p:blipFill>
        <p:spPr>
          <a:xfrm>
            <a:off x="-45257" y="-1"/>
            <a:ext cx="12261627" cy="7073153"/>
          </a:xfrm>
          <a:prstGeom prst="rect">
            <a:avLst/>
          </a:prstGeom>
          <a:noFill/>
          <a:ln>
            <a:noFill/>
          </a:ln>
        </p:spPr>
      </p:pic>
      <p:sp>
        <p:nvSpPr>
          <p:cNvPr id="118" name="Google Shape;118;p23"/>
          <p:cNvSpPr/>
          <p:nvPr/>
        </p:nvSpPr>
        <p:spPr>
          <a:xfrm>
            <a:off x="0" y="-4184"/>
            <a:ext cx="12192000" cy="6862184"/>
          </a:xfrm>
          <a:prstGeom prst="rect">
            <a:avLst/>
          </a:prstGeom>
          <a:solidFill>
            <a:schemeClr val="dk1">
              <a:alpha val="3098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9" name="Google Shape;119;p23"/>
          <p:cNvSpPr txBox="1"/>
          <p:nvPr/>
        </p:nvSpPr>
        <p:spPr>
          <a:xfrm>
            <a:off x="1468192" y="2459504"/>
            <a:ext cx="9984300" cy="1662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NL" sz="6600" b="1">
                <a:solidFill>
                  <a:schemeClr val="lt1"/>
                </a:solidFill>
                <a:latin typeface="Roboto"/>
                <a:ea typeface="Roboto"/>
                <a:cs typeface="Roboto"/>
                <a:sym typeface="Roboto"/>
              </a:rPr>
              <a:t>Let’s play</a:t>
            </a:r>
            <a:endParaRPr>
              <a:latin typeface="Roboto"/>
              <a:ea typeface="Roboto"/>
              <a:cs typeface="Roboto"/>
              <a:sym typeface="Roboto"/>
            </a:endParaRPr>
          </a:p>
          <a:p>
            <a:pPr marL="0" marR="0" lvl="0" indent="0" algn="l" rtl="0">
              <a:spcBef>
                <a:spcPts val="0"/>
              </a:spcBef>
              <a:spcAft>
                <a:spcPts val="0"/>
              </a:spcAft>
              <a:buNone/>
            </a:pPr>
            <a:r>
              <a:rPr lang="nl-NL" sz="3600">
                <a:solidFill>
                  <a:schemeClr val="lt1"/>
                </a:solidFill>
                <a:latin typeface="Roboto Light"/>
                <a:ea typeface="Roboto Light"/>
                <a:cs typeface="Roboto Light"/>
                <a:sym typeface="Roboto Light"/>
              </a:rPr>
              <a:t>Hoe kunnen jullie jezelf verbeteren?</a:t>
            </a:r>
            <a:endParaRPr sz="3600">
              <a:solidFill>
                <a:schemeClr val="lt1"/>
              </a:solidFill>
              <a:latin typeface="Roboto Light"/>
              <a:ea typeface="Roboto Light"/>
              <a:cs typeface="Roboto Light"/>
              <a:sym typeface="Roboto Ligh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38BAE6"/>
        </a:solidFill>
        <a:effectLst/>
      </p:bgPr>
    </p:bg>
    <p:spTree>
      <p:nvGrpSpPr>
        <p:cNvPr id="1" name="Shape 123"/>
        <p:cNvGrpSpPr/>
        <p:nvPr/>
      </p:nvGrpSpPr>
      <p:grpSpPr>
        <a:xfrm>
          <a:off x="0" y="0"/>
          <a:ext cx="0" cy="0"/>
          <a:chOff x="0" y="0"/>
          <a:chExt cx="0" cy="0"/>
        </a:xfrm>
      </p:grpSpPr>
      <p:sp>
        <p:nvSpPr>
          <p:cNvPr id="124" name="Google Shape;124;g1617c5328fd_0_37"/>
          <p:cNvSpPr txBox="1"/>
          <p:nvPr/>
        </p:nvSpPr>
        <p:spPr>
          <a:xfrm>
            <a:off x="852153" y="581371"/>
            <a:ext cx="9984300" cy="4987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NL" sz="2800">
                <a:solidFill>
                  <a:srgbClr val="FFC900"/>
                </a:solidFill>
                <a:latin typeface="Roboto"/>
                <a:ea typeface="Roboto"/>
                <a:cs typeface="Roboto"/>
                <a:sym typeface="Roboto"/>
              </a:rPr>
              <a:t>OEFENING</a:t>
            </a:r>
            <a:endParaRPr>
              <a:solidFill>
                <a:srgbClr val="FFC900"/>
              </a:solidFill>
              <a:latin typeface="Roboto"/>
              <a:ea typeface="Roboto"/>
              <a:cs typeface="Roboto"/>
              <a:sym typeface="Roboto"/>
            </a:endParaRPr>
          </a:p>
          <a:p>
            <a:pPr marL="0" marR="0" lvl="0" indent="0" algn="l" rtl="0">
              <a:spcBef>
                <a:spcPts val="0"/>
              </a:spcBef>
              <a:spcAft>
                <a:spcPts val="0"/>
              </a:spcAft>
              <a:buNone/>
            </a:pPr>
            <a:r>
              <a:rPr lang="nl-NL" sz="5400" b="1">
                <a:solidFill>
                  <a:schemeClr val="lt1"/>
                </a:solidFill>
                <a:latin typeface="Roboto"/>
                <a:ea typeface="Roboto"/>
                <a:cs typeface="Roboto"/>
                <a:sym typeface="Roboto"/>
              </a:rPr>
              <a:t>Ronde 3</a:t>
            </a:r>
            <a:endParaRPr sz="5400" b="1">
              <a:solidFill>
                <a:schemeClr val="lt1"/>
              </a:solidFill>
              <a:latin typeface="Roboto"/>
              <a:ea typeface="Roboto"/>
              <a:cs typeface="Roboto"/>
              <a:sym typeface="Roboto"/>
            </a:endParaRPr>
          </a:p>
          <a:p>
            <a:pPr marL="0" marR="0" lvl="0" indent="0" algn="l" rtl="0">
              <a:spcBef>
                <a:spcPts val="0"/>
              </a:spcBef>
              <a:spcAft>
                <a:spcPts val="0"/>
              </a:spcAft>
              <a:buNone/>
            </a:pPr>
            <a:r>
              <a:rPr lang="nl-NL" sz="5400" b="1">
                <a:solidFill>
                  <a:schemeClr val="lt1"/>
                </a:solidFill>
                <a:latin typeface="Roboto"/>
                <a:ea typeface="Roboto"/>
                <a:cs typeface="Roboto"/>
                <a:sym typeface="Roboto"/>
              </a:rPr>
              <a:t>“puzzelen maar”</a:t>
            </a:r>
            <a:endParaRPr sz="5400" b="1">
              <a:solidFill>
                <a:schemeClr val="lt1"/>
              </a:solidFill>
              <a:latin typeface="Roboto"/>
              <a:ea typeface="Roboto"/>
              <a:cs typeface="Roboto"/>
              <a:sym typeface="Roboto"/>
            </a:endParaRPr>
          </a:p>
          <a:p>
            <a:pPr marL="0" marR="0" lvl="0" indent="0" algn="l" rtl="0">
              <a:spcBef>
                <a:spcPts val="0"/>
              </a:spcBef>
              <a:spcAft>
                <a:spcPts val="0"/>
              </a:spcAft>
              <a:buNone/>
            </a:pPr>
            <a:endParaRPr sz="5400" b="1">
              <a:solidFill>
                <a:schemeClr val="lt1"/>
              </a:solidFill>
              <a:latin typeface="Roboto"/>
              <a:ea typeface="Roboto"/>
              <a:cs typeface="Roboto"/>
              <a:sym typeface="Roboto"/>
            </a:endParaRPr>
          </a:p>
          <a:p>
            <a:pPr marL="0" lvl="0" indent="0" algn="l" rtl="0">
              <a:spcBef>
                <a:spcPts val="0"/>
              </a:spcBef>
              <a:spcAft>
                <a:spcPts val="0"/>
              </a:spcAft>
              <a:buNone/>
            </a:pPr>
            <a:r>
              <a:rPr lang="nl-NL" sz="2800" u="sng">
                <a:solidFill>
                  <a:schemeClr val="lt1"/>
                </a:solidFill>
                <a:latin typeface="Roboto Light"/>
                <a:ea typeface="Roboto Light"/>
                <a:cs typeface="Roboto Light"/>
                <a:sym typeface="Roboto Light"/>
              </a:rPr>
              <a:t>Regels</a:t>
            </a:r>
            <a:r>
              <a:rPr lang="nl-NL" sz="2800">
                <a:solidFill>
                  <a:schemeClr val="lt1"/>
                </a:solidFill>
                <a:latin typeface="Roboto Light"/>
                <a:ea typeface="Roboto Light"/>
                <a:cs typeface="Roboto Light"/>
                <a:sym typeface="Roboto Light"/>
              </a:rPr>
              <a:t>:</a:t>
            </a:r>
            <a:endParaRPr sz="2800">
              <a:solidFill>
                <a:schemeClr val="lt1"/>
              </a:solidFill>
              <a:latin typeface="Roboto Light"/>
              <a:ea typeface="Roboto Light"/>
              <a:cs typeface="Roboto Light"/>
              <a:sym typeface="Roboto Light"/>
            </a:endParaRPr>
          </a:p>
          <a:p>
            <a:pPr marL="457200" lvl="0" indent="-387350" algn="l" rtl="0">
              <a:spcBef>
                <a:spcPts val="0"/>
              </a:spcBef>
              <a:spcAft>
                <a:spcPts val="0"/>
              </a:spcAft>
              <a:buClr>
                <a:schemeClr val="lt1"/>
              </a:buClr>
              <a:buSzPts val="2500"/>
              <a:buFont typeface="Roboto Light"/>
              <a:buChar char="●"/>
            </a:pPr>
            <a:r>
              <a:rPr lang="nl-NL" sz="2500">
                <a:solidFill>
                  <a:schemeClr val="lt1"/>
                </a:solidFill>
                <a:latin typeface="Roboto Light"/>
                <a:ea typeface="Roboto Light"/>
                <a:cs typeface="Roboto Light"/>
                <a:sym typeface="Roboto Light"/>
              </a:rPr>
              <a:t>1 iemand houd de tijd bij, voor de score op het leaderbord</a:t>
            </a:r>
            <a:endParaRPr sz="2500">
              <a:solidFill>
                <a:schemeClr val="lt1"/>
              </a:solidFill>
              <a:latin typeface="Roboto Light"/>
              <a:ea typeface="Roboto Light"/>
              <a:cs typeface="Roboto Light"/>
              <a:sym typeface="Roboto Light"/>
            </a:endParaRPr>
          </a:p>
          <a:p>
            <a:pPr marL="457200" lvl="0" indent="-387350" algn="l" rtl="0">
              <a:spcBef>
                <a:spcPts val="0"/>
              </a:spcBef>
              <a:spcAft>
                <a:spcPts val="0"/>
              </a:spcAft>
              <a:buClr>
                <a:schemeClr val="lt1"/>
              </a:buClr>
              <a:buSzPts val="2500"/>
              <a:buFont typeface="Roboto Light"/>
              <a:buChar char="●"/>
            </a:pPr>
            <a:r>
              <a:rPr lang="nl-NL" sz="2500">
                <a:solidFill>
                  <a:schemeClr val="lt1"/>
                </a:solidFill>
                <a:latin typeface="Roboto Light"/>
                <a:ea typeface="Roboto Light"/>
                <a:cs typeface="Roboto Light"/>
                <a:sym typeface="Roboto Light"/>
              </a:rPr>
              <a:t>Leg de puzzel zo snel mogelijk</a:t>
            </a:r>
            <a:endParaRPr sz="2500">
              <a:solidFill>
                <a:schemeClr val="lt1"/>
              </a:solidFill>
              <a:latin typeface="Roboto Light"/>
              <a:ea typeface="Roboto Light"/>
              <a:cs typeface="Roboto Light"/>
              <a:sym typeface="Roboto Light"/>
            </a:endParaRPr>
          </a:p>
          <a:p>
            <a:pPr marL="457200" lvl="0" indent="-387350" algn="l" rtl="0">
              <a:spcBef>
                <a:spcPts val="0"/>
              </a:spcBef>
              <a:spcAft>
                <a:spcPts val="0"/>
              </a:spcAft>
              <a:buClr>
                <a:schemeClr val="lt1"/>
              </a:buClr>
              <a:buSzPts val="2500"/>
              <a:buFont typeface="Roboto Light"/>
              <a:buChar char="●"/>
            </a:pPr>
            <a:r>
              <a:rPr lang="nl-NL" sz="2500">
                <a:solidFill>
                  <a:schemeClr val="lt1"/>
                </a:solidFill>
                <a:latin typeface="Roboto Light"/>
                <a:ea typeface="Roboto Light"/>
                <a:cs typeface="Roboto Light"/>
                <a:sym typeface="Roboto Light"/>
              </a:rPr>
              <a:t>Max. 1 minuut</a:t>
            </a:r>
            <a:endParaRPr sz="2500">
              <a:solidFill>
                <a:schemeClr val="lt1"/>
              </a:solidFill>
              <a:latin typeface="Roboto Light"/>
              <a:ea typeface="Roboto Light"/>
              <a:cs typeface="Roboto Light"/>
              <a:sym typeface="Roboto Light"/>
            </a:endParaRPr>
          </a:p>
          <a:p>
            <a:pPr marL="457200" lvl="0" indent="-387350" algn="l" rtl="0">
              <a:spcBef>
                <a:spcPts val="0"/>
              </a:spcBef>
              <a:spcAft>
                <a:spcPts val="0"/>
              </a:spcAft>
              <a:buClr>
                <a:schemeClr val="lt1"/>
              </a:buClr>
              <a:buSzPts val="2500"/>
              <a:buFont typeface="Roboto Light"/>
              <a:buChar char="●"/>
            </a:pPr>
            <a:r>
              <a:rPr lang="nl-NL" sz="2500">
                <a:solidFill>
                  <a:schemeClr val="lt1"/>
                </a:solidFill>
                <a:latin typeface="Roboto Light"/>
                <a:ea typeface="Roboto Light"/>
                <a:cs typeface="Roboto Light"/>
                <a:sym typeface="Roboto Light"/>
              </a:rPr>
              <a:t>Begin met de puzzelstukken als stapel op zijn kop</a:t>
            </a:r>
            <a:endParaRPr sz="2500">
              <a:solidFill>
                <a:schemeClr val="lt1"/>
              </a:solidFill>
              <a:latin typeface="Roboto Light"/>
              <a:ea typeface="Roboto Light"/>
              <a:cs typeface="Roboto Light"/>
              <a:sym typeface="Roboto Ligh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C900"/>
        </a:solidFill>
        <a:effectLst/>
      </p:bgPr>
    </p:bg>
    <p:spTree>
      <p:nvGrpSpPr>
        <p:cNvPr id="1" name="Shape 129"/>
        <p:cNvGrpSpPr/>
        <p:nvPr/>
      </p:nvGrpSpPr>
      <p:grpSpPr>
        <a:xfrm>
          <a:off x="0" y="0"/>
          <a:ext cx="0" cy="0"/>
          <a:chOff x="0" y="0"/>
          <a:chExt cx="0" cy="0"/>
        </a:xfrm>
      </p:grpSpPr>
      <p:sp>
        <p:nvSpPr>
          <p:cNvPr id="130" name="Google Shape;130;g1617c5328fd_0_31"/>
          <p:cNvSpPr txBox="1">
            <a:spLocks noGrp="1"/>
          </p:cNvSpPr>
          <p:nvPr>
            <p:ph type="ctrTitle"/>
          </p:nvPr>
        </p:nvSpPr>
        <p:spPr>
          <a:xfrm>
            <a:off x="1524000" y="1914463"/>
            <a:ext cx="9144000" cy="2387700"/>
          </a:xfrm>
          <a:prstGeom prst="rect">
            <a:avLst/>
          </a:prstGeom>
        </p:spPr>
        <p:txBody>
          <a:bodyPr spcFirstLastPara="1" wrap="square" lIns="91425" tIns="45700" rIns="91425" bIns="45700" anchor="b" anchorCtr="0">
            <a:normAutofit fontScale="90000"/>
          </a:bodyPr>
          <a:lstStyle/>
          <a:p>
            <a:pPr marL="0" lvl="0" indent="0" algn="ctr" rtl="0">
              <a:spcBef>
                <a:spcPts val="0"/>
              </a:spcBef>
              <a:spcAft>
                <a:spcPts val="0"/>
              </a:spcAft>
              <a:buNone/>
            </a:pPr>
            <a:r>
              <a:rPr lang="nl-NL" b="1">
                <a:latin typeface="Roboto"/>
                <a:ea typeface="Roboto"/>
                <a:cs typeface="Roboto"/>
                <a:sym typeface="Roboto"/>
              </a:rPr>
              <a:t>Oplopende complexiteit</a:t>
            </a:r>
            <a:endParaRPr b="1">
              <a:latin typeface="Roboto"/>
              <a:ea typeface="Roboto"/>
              <a:cs typeface="Roboto"/>
              <a:sym typeface="Roboto"/>
            </a:endParaRPr>
          </a:p>
          <a:p>
            <a:pPr marL="0" lvl="0" indent="0" algn="ctr" rtl="0">
              <a:spcBef>
                <a:spcPts val="0"/>
              </a:spcBef>
              <a:spcAft>
                <a:spcPts val="0"/>
              </a:spcAft>
              <a:buNone/>
            </a:pPr>
            <a:r>
              <a:rPr lang="nl-NL" b="1">
                <a:latin typeface="Roboto"/>
                <a:ea typeface="Roboto"/>
                <a:cs typeface="Roboto"/>
                <a:sym typeface="Roboto"/>
              </a:rPr>
              <a:t>Voortgangsindicatie</a:t>
            </a:r>
            <a:endParaRPr b="1">
              <a:latin typeface="Roboto"/>
              <a:ea typeface="Roboto"/>
              <a:cs typeface="Roboto"/>
              <a:sym typeface="Roboto"/>
            </a:endParaRPr>
          </a:p>
          <a:p>
            <a:pPr marL="0" lvl="0" indent="0" algn="ctr" rtl="0">
              <a:spcBef>
                <a:spcPts val="0"/>
              </a:spcBef>
              <a:spcAft>
                <a:spcPts val="0"/>
              </a:spcAft>
              <a:buNone/>
            </a:pPr>
            <a:r>
              <a:rPr lang="nl-NL" b="1">
                <a:latin typeface="Roboto"/>
                <a:ea typeface="Roboto"/>
                <a:cs typeface="Roboto"/>
                <a:sym typeface="Roboto"/>
              </a:rPr>
              <a:t>Continue feedback </a:t>
            </a:r>
            <a:endParaRPr b="1">
              <a:latin typeface="Roboto"/>
              <a:ea typeface="Roboto"/>
              <a:cs typeface="Roboto"/>
              <a:sym typeface="Roboto"/>
            </a:endParaRPr>
          </a:p>
          <a:p>
            <a:pPr marL="0" lvl="0" indent="0" algn="ctr" rtl="0">
              <a:spcBef>
                <a:spcPts val="0"/>
              </a:spcBef>
              <a:spcAft>
                <a:spcPts val="0"/>
              </a:spcAft>
              <a:buNone/>
            </a:pPr>
            <a:r>
              <a:rPr lang="nl-NL" sz="4666">
                <a:latin typeface="Roboto Light"/>
                <a:ea typeface="Roboto Light"/>
                <a:cs typeface="Roboto Light"/>
                <a:sym typeface="Roboto Light"/>
              </a:rPr>
              <a:t>(van elkaar + de munten)</a:t>
            </a:r>
            <a:endParaRPr sz="4666">
              <a:latin typeface="Roboto Light"/>
              <a:ea typeface="Roboto Light"/>
              <a:cs typeface="Roboto Light"/>
              <a:sym typeface="Roboto Light"/>
            </a:endParaRPr>
          </a:p>
        </p:txBody>
      </p:sp>
      <p:sp>
        <p:nvSpPr>
          <p:cNvPr id="131" name="Google Shape;131;g1617c5328fd_0_31"/>
          <p:cNvSpPr txBox="1">
            <a:spLocks noGrp="1"/>
          </p:cNvSpPr>
          <p:nvPr>
            <p:ph type="subTitle" idx="1"/>
          </p:nvPr>
        </p:nvSpPr>
        <p:spPr>
          <a:xfrm>
            <a:off x="1448875" y="4583763"/>
            <a:ext cx="9144000" cy="1655700"/>
          </a:xfrm>
          <a:prstGeom prst="rect">
            <a:avLst/>
          </a:prstGeom>
        </p:spPr>
        <p:txBody>
          <a:bodyPr spcFirstLastPara="1" wrap="square" lIns="91425" tIns="45700" rIns="91425" bIns="45700" anchor="t" anchorCtr="0">
            <a:normAutofit/>
          </a:bodyPr>
          <a:lstStyle/>
          <a:p>
            <a:pPr marL="0" lvl="0" indent="0" algn="ctr" rtl="0">
              <a:spcBef>
                <a:spcPts val="1000"/>
              </a:spcBef>
              <a:spcAft>
                <a:spcPts val="0"/>
              </a:spcAft>
              <a:buNone/>
            </a:pPr>
            <a:r>
              <a:rPr lang="nl-NL">
                <a:latin typeface="Roboto Light"/>
                <a:ea typeface="Roboto Light"/>
                <a:cs typeface="Roboto Light"/>
                <a:sym typeface="Roboto Light"/>
              </a:rPr>
              <a:t>Voorbeeld college Eric</a:t>
            </a:r>
            <a:endParaRPr>
              <a:latin typeface="Roboto Light"/>
              <a:ea typeface="Roboto Light"/>
              <a:cs typeface="Roboto Light"/>
              <a:sym typeface="Roboto Ligh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g1617c5328fd_1_0"/>
          <p:cNvSpPr txBox="1">
            <a:spLocks noGrp="1"/>
          </p:cNvSpPr>
          <p:nvPr>
            <p:ph type="ctrTitle"/>
          </p:nvPr>
        </p:nvSpPr>
        <p:spPr>
          <a:xfrm>
            <a:off x="1524000" y="1122363"/>
            <a:ext cx="9144000" cy="2387700"/>
          </a:xfrm>
          <a:prstGeom prst="rect">
            <a:avLst/>
          </a:prstGeom>
        </p:spPr>
        <p:txBody>
          <a:bodyPr spcFirstLastPara="1" wrap="square" lIns="91425" tIns="45700" rIns="91425" bIns="45700" anchor="b" anchorCtr="0">
            <a:normAutofit/>
          </a:bodyPr>
          <a:lstStyle/>
          <a:p>
            <a:pPr marL="0" lvl="0" indent="0" algn="ctr" rtl="0">
              <a:spcBef>
                <a:spcPts val="0"/>
              </a:spcBef>
              <a:spcAft>
                <a:spcPts val="0"/>
              </a:spcAft>
              <a:buNone/>
            </a:pPr>
            <a:endParaRPr/>
          </a:p>
        </p:txBody>
      </p:sp>
      <p:sp>
        <p:nvSpPr>
          <p:cNvPr id="138" name="Google Shape;138;g1617c5328fd_1_0"/>
          <p:cNvSpPr txBox="1">
            <a:spLocks noGrp="1"/>
          </p:cNvSpPr>
          <p:nvPr>
            <p:ph type="subTitle" idx="1"/>
          </p:nvPr>
        </p:nvSpPr>
        <p:spPr>
          <a:xfrm>
            <a:off x="1524000" y="3602038"/>
            <a:ext cx="9144000" cy="1655700"/>
          </a:xfrm>
          <a:prstGeom prst="rect">
            <a:avLst/>
          </a:prstGeom>
        </p:spPr>
        <p:txBody>
          <a:bodyPr spcFirstLastPara="1" wrap="square" lIns="91425" tIns="45700" rIns="91425" bIns="45700" anchor="t" anchorCtr="0">
            <a:normAutofit/>
          </a:bodyPr>
          <a:lstStyle/>
          <a:p>
            <a:pPr marL="0" lvl="0" indent="0" algn="ctr" rtl="0">
              <a:spcBef>
                <a:spcPts val="1000"/>
              </a:spcBef>
              <a:spcAft>
                <a:spcPts val="0"/>
              </a:spcAft>
              <a:buNone/>
            </a:pPr>
            <a:endParaRPr/>
          </a:p>
        </p:txBody>
      </p:sp>
      <p:pic>
        <p:nvPicPr>
          <p:cNvPr id="139" name="Google Shape;139;g1617c5328fd_1_0"/>
          <p:cNvPicPr preferRelativeResize="0"/>
          <p:nvPr/>
        </p:nvPicPr>
        <p:blipFill>
          <a:blip r:embed="rId3">
            <a:alphaModFix/>
          </a:blip>
          <a:stretch>
            <a:fillRect/>
          </a:stretch>
        </p:blipFill>
        <p:spPr>
          <a:xfrm>
            <a:off x="100013" y="571500"/>
            <a:ext cx="11991975" cy="57150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g1617c5328fd_1_7"/>
          <p:cNvSpPr txBox="1">
            <a:spLocks noGrp="1"/>
          </p:cNvSpPr>
          <p:nvPr>
            <p:ph type="ctrTitle"/>
          </p:nvPr>
        </p:nvSpPr>
        <p:spPr>
          <a:xfrm>
            <a:off x="1524000" y="1122363"/>
            <a:ext cx="9144000" cy="2387700"/>
          </a:xfrm>
          <a:prstGeom prst="rect">
            <a:avLst/>
          </a:prstGeom>
        </p:spPr>
        <p:txBody>
          <a:bodyPr spcFirstLastPara="1" wrap="square" lIns="91425" tIns="45700" rIns="91425" bIns="45700" anchor="b" anchorCtr="0">
            <a:normAutofit/>
          </a:bodyPr>
          <a:lstStyle/>
          <a:p>
            <a:pPr marL="0" lvl="0" indent="0" algn="ctr" rtl="0">
              <a:spcBef>
                <a:spcPts val="0"/>
              </a:spcBef>
              <a:spcAft>
                <a:spcPts val="0"/>
              </a:spcAft>
              <a:buNone/>
            </a:pPr>
            <a:endParaRPr/>
          </a:p>
        </p:txBody>
      </p:sp>
      <p:sp>
        <p:nvSpPr>
          <p:cNvPr id="146" name="Google Shape;146;g1617c5328fd_1_7"/>
          <p:cNvSpPr txBox="1">
            <a:spLocks noGrp="1"/>
          </p:cNvSpPr>
          <p:nvPr>
            <p:ph type="subTitle" idx="1"/>
          </p:nvPr>
        </p:nvSpPr>
        <p:spPr>
          <a:xfrm>
            <a:off x="1524000" y="3602038"/>
            <a:ext cx="9144000" cy="1655700"/>
          </a:xfrm>
          <a:prstGeom prst="rect">
            <a:avLst/>
          </a:prstGeom>
        </p:spPr>
        <p:txBody>
          <a:bodyPr spcFirstLastPara="1" wrap="square" lIns="91425" tIns="45700" rIns="91425" bIns="45700" anchor="t" anchorCtr="0">
            <a:normAutofit/>
          </a:bodyPr>
          <a:lstStyle/>
          <a:p>
            <a:pPr marL="0" lvl="0" indent="0" algn="ctr" rtl="0">
              <a:spcBef>
                <a:spcPts val="1000"/>
              </a:spcBef>
              <a:spcAft>
                <a:spcPts val="0"/>
              </a:spcAft>
              <a:buNone/>
            </a:pPr>
            <a:endParaRPr/>
          </a:p>
        </p:txBody>
      </p:sp>
      <p:pic>
        <p:nvPicPr>
          <p:cNvPr id="147" name="Google Shape;147;g1617c5328fd_1_7"/>
          <p:cNvPicPr preferRelativeResize="0"/>
          <p:nvPr/>
        </p:nvPicPr>
        <p:blipFill>
          <a:blip r:embed="rId3">
            <a:alphaModFix/>
          </a:blip>
          <a:stretch>
            <a:fillRect/>
          </a:stretch>
        </p:blipFill>
        <p:spPr>
          <a:xfrm>
            <a:off x="0" y="186094"/>
            <a:ext cx="12192000" cy="6485812"/>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38BAE6"/>
        </a:solidFill>
        <a:effectLst/>
      </p:bgPr>
    </p:bg>
    <p:spTree>
      <p:nvGrpSpPr>
        <p:cNvPr id="1" name="Shape 151"/>
        <p:cNvGrpSpPr/>
        <p:nvPr/>
      </p:nvGrpSpPr>
      <p:grpSpPr>
        <a:xfrm>
          <a:off x="0" y="0"/>
          <a:ext cx="0" cy="0"/>
          <a:chOff x="0" y="0"/>
          <a:chExt cx="0" cy="0"/>
        </a:xfrm>
      </p:grpSpPr>
      <p:sp>
        <p:nvSpPr>
          <p:cNvPr id="152" name="Google Shape;152;g1617c5328fd_0_46"/>
          <p:cNvSpPr txBox="1"/>
          <p:nvPr/>
        </p:nvSpPr>
        <p:spPr>
          <a:xfrm>
            <a:off x="852153" y="581371"/>
            <a:ext cx="9984300" cy="5756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NL" sz="2800">
                <a:solidFill>
                  <a:srgbClr val="FFC900"/>
                </a:solidFill>
                <a:latin typeface="Roboto"/>
                <a:ea typeface="Roboto"/>
                <a:cs typeface="Roboto"/>
                <a:sym typeface="Roboto"/>
              </a:rPr>
              <a:t>OEFENING</a:t>
            </a:r>
            <a:endParaRPr>
              <a:solidFill>
                <a:srgbClr val="FFC900"/>
              </a:solidFill>
              <a:latin typeface="Roboto"/>
              <a:ea typeface="Roboto"/>
              <a:cs typeface="Roboto"/>
              <a:sym typeface="Roboto"/>
            </a:endParaRPr>
          </a:p>
          <a:p>
            <a:pPr marL="0" marR="0" lvl="0" indent="0" algn="l" rtl="0">
              <a:spcBef>
                <a:spcPts val="0"/>
              </a:spcBef>
              <a:spcAft>
                <a:spcPts val="0"/>
              </a:spcAft>
              <a:buNone/>
            </a:pPr>
            <a:r>
              <a:rPr lang="nl-NL" sz="5400" b="1">
                <a:solidFill>
                  <a:schemeClr val="lt1"/>
                </a:solidFill>
                <a:latin typeface="Roboto"/>
                <a:ea typeface="Roboto"/>
                <a:cs typeface="Roboto"/>
                <a:sym typeface="Roboto"/>
              </a:rPr>
              <a:t>Ronde 4</a:t>
            </a:r>
            <a:endParaRPr sz="5400" b="1">
              <a:solidFill>
                <a:schemeClr val="lt1"/>
              </a:solidFill>
              <a:latin typeface="Roboto"/>
              <a:ea typeface="Roboto"/>
              <a:cs typeface="Roboto"/>
              <a:sym typeface="Roboto"/>
            </a:endParaRPr>
          </a:p>
          <a:p>
            <a:pPr marL="0" marR="0" lvl="0" indent="0" algn="l" rtl="0">
              <a:spcBef>
                <a:spcPts val="0"/>
              </a:spcBef>
              <a:spcAft>
                <a:spcPts val="0"/>
              </a:spcAft>
              <a:buNone/>
            </a:pPr>
            <a:r>
              <a:rPr lang="nl-NL" sz="5400" b="1">
                <a:solidFill>
                  <a:schemeClr val="lt1"/>
                </a:solidFill>
                <a:latin typeface="Roboto"/>
                <a:ea typeface="Roboto"/>
                <a:cs typeface="Roboto"/>
                <a:sym typeface="Roboto"/>
              </a:rPr>
              <a:t>“puzzelen maar”</a:t>
            </a:r>
            <a:endParaRPr sz="5400" b="1">
              <a:solidFill>
                <a:schemeClr val="lt1"/>
              </a:solidFill>
              <a:latin typeface="Roboto"/>
              <a:ea typeface="Roboto"/>
              <a:cs typeface="Roboto"/>
              <a:sym typeface="Roboto"/>
            </a:endParaRPr>
          </a:p>
          <a:p>
            <a:pPr marL="0" marR="0" lvl="0" indent="0" algn="l" rtl="0">
              <a:spcBef>
                <a:spcPts val="0"/>
              </a:spcBef>
              <a:spcAft>
                <a:spcPts val="0"/>
              </a:spcAft>
              <a:buNone/>
            </a:pPr>
            <a:endParaRPr sz="5400" b="1">
              <a:solidFill>
                <a:schemeClr val="lt1"/>
              </a:solidFill>
              <a:latin typeface="Roboto"/>
              <a:ea typeface="Roboto"/>
              <a:cs typeface="Roboto"/>
              <a:sym typeface="Roboto"/>
            </a:endParaRPr>
          </a:p>
          <a:p>
            <a:pPr marL="0" lvl="0" indent="0" algn="l" rtl="0">
              <a:spcBef>
                <a:spcPts val="0"/>
              </a:spcBef>
              <a:spcAft>
                <a:spcPts val="0"/>
              </a:spcAft>
              <a:buNone/>
            </a:pPr>
            <a:r>
              <a:rPr lang="nl-NL" sz="2800" u="sng">
                <a:solidFill>
                  <a:schemeClr val="lt1"/>
                </a:solidFill>
                <a:latin typeface="Roboto Light"/>
                <a:ea typeface="Roboto Light"/>
                <a:cs typeface="Roboto Light"/>
                <a:sym typeface="Roboto Light"/>
              </a:rPr>
              <a:t>Regels</a:t>
            </a:r>
            <a:r>
              <a:rPr lang="nl-NL" sz="2800">
                <a:solidFill>
                  <a:schemeClr val="lt1"/>
                </a:solidFill>
                <a:latin typeface="Roboto Light"/>
                <a:ea typeface="Roboto Light"/>
                <a:cs typeface="Roboto Light"/>
                <a:sym typeface="Roboto Light"/>
              </a:rPr>
              <a:t>:</a:t>
            </a:r>
            <a:endParaRPr sz="2800">
              <a:solidFill>
                <a:schemeClr val="lt1"/>
              </a:solidFill>
              <a:latin typeface="Roboto Light"/>
              <a:ea typeface="Roboto Light"/>
              <a:cs typeface="Roboto Light"/>
              <a:sym typeface="Roboto Light"/>
            </a:endParaRPr>
          </a:p>
          <a:p>
            <a:pPr marL="457200" lvl="0" indent="-387350" algn="l" rtl="0">
              <a:spcBef>
                <a:spcPts val="0"/>
              </a:spcBef>
              <a:spcAft>
                <a:spcPts val="0"/>
              </a:spcAft>
              <a:buClr>
                <a:schemeClr val="lt1"/>
              </a:buClr>
              <a:buSzPts val="2500"/>
              <a:buFont typeface="Roboto Light"/>
              <a:buChar char="●"/>
            </a:pPr>
            <a:r>
              <a:rPr lang="nl-NL" sz="2500">
                <a:solidFill>
                  <a:schemeClr val="lt1"/>
                </a:solidFill>
                <a:latin typeface="Roboto Light"/>
                <a:ea typeface="Roboto Light"/>
                <a:cs typeface="Roboto Light"/>
                <a:sym typeface="Roboto Light"/>
              </a:rPr>
              <a:t>1 iemand houd de tijd bij, voor de score op het leaderbord</a:t>
            </a:r>
            <a:endParaRPr sz="2500">
              <a:solidFill>
                <a:schemeClr val="lt1"/>
              </a:solidFill>
              <a:latin typeface="Roboto Light"/>
              <a:ea typeface="Roboto Light"/>
              <a:cs typeface="Roboto Light"/>
              <a:sym typeface="Roboto Light"/>
            </a:endParaRPr>
          </a:p>
          <a:p>
            <a:pPr marL="457200" lvl="0" indent="-387350" algn="l" rtl="0">
              <a:spcBef>
                <a:spcPts val="0"/>
              </a:spcBef>
              <a:spcAft>
                <a:spcPts val="0"/>
              </a:spcAft>
              <a:buClr>
                <a:schemeClr val="lt1"/>
              </a:buClr>
              <a:buSzPts val="2500"/>
              <a:buFont typeface="Roboto Light"/>
              <a:buChar char="●"/>
            </a:pPr>
            <a:r>
              <a:rPr lang="nl-NL" sz="2500">
                <a:solidFill>
                  <a:schemeClr val="lt1"/>
                </a:solidFill>
                <a:latin typeface="Roboto Light"/>
                <a:ea typeface="Roboto Light"/>
                <a:cs typeface="Roboto Light"/>
                <a:sym typeface="Roboto Light"/>
              </a:rPr>
              <a:t>Leg de puzzel zo snel mogelijk</a:t>
            </a:r>
            <a:endParaRPr sz="2500">
              <a:solidFill>
                <a:schemeClr val="lt1"/>
              </a:solidFill>
              <a:latin typeface="Roboto Light"/>
              <a:ea typeface="Roboto Light"/>
              <a:cs typeface="Roboto Light"/>
              <a:sym typeface="Roboto Light"/>
            </a:endParaRPr>
          </a:p>
          <a:p>
            <a:pPr marL="457200" lvl="0" indent="-387350" algn="l" rtl="0">
              <a:spcBef>
                <a:spcPts val="0"/>
              </a:spcBef>
              <a:spcAft>
                <a:spcPts val="0"/>
              </a:spcAft>
              <a:buClr>
                <a:schemeClr val="lt1"/>
              </a:buClr>
              <a:buSzPts val="2500"/>
              <a:buFont typeface="Roboto Light"/>
              <a:buChar char="●"/>
            </a:pPr>
            <a:r>
              <a:rPr lang="nl-NL" sz="2500">
                <a:solidFill>
                  <a:schemeClr val="lt1"/>
                </a:solidFill>
                <a:latin typeface="Roboto Light"/>
                <a:ea typeface="Roboto Light"/>
                <a:cs typeface="Roboto Light"/>
                <a:sym typeface="Roboto Light"/>
              </a:rPr>
              <a:t>Max. 4 minuten</a:t>
            </a:r>
            <a:endParaRPr sz="2500">
              <a:solidFill>
                <a:schemeClr val="lt1"/>
              </a:solidFill>
              <a:latin typeface="Roboto Light"/>
              <a:ea typeface="Roboto Light"/>
              <a:cs typeface="Roboto Light"/>
              <a:sym typeface="Roboto Light"/>
            </a:endParaRPr>
          </a:p>
          <a:p>
            <a:pPr marL="457200" lvl="0" indent="-387350" algn="l" rtl="0">
              <a:spcBef>
                <a:spcPts val="0"/>
              </a:spcBef>
              <a:spcAft>
                <a:spcPts val="0"/>
              </a:spcAft>
              <a:buClr>
                <a:schemeClr val="lt1"/>
              </a:buClr>
              <a:buSzPts val="2500"/>
              <a:buFont typeface="Roboto Light"/>
              <a:buChar char="●"/>
            </a:pPr>
            <a:r>
              <a:rPr lang="nl-NL" sz="2500">
                <a:solidFill>
                  <a:schemeClr val="lt1"/>
                </a:solidFill>
                <a:latin typeface="Roboto Light"/>
                <a:ea typeface="Roboto Light"/>
                <a:cs typeface="Roboto Light"/>
                <a:sym typeface="Roboto Light"/>
              </a:rPr>
              <a:t>Begin met de puzzelstukken als stapel op zijn kop</a:t>
            </a:r>
            <a:endParaRPr sz="2500">
              <a:solidFill>
                <a:schemeClr val="lt1"/>
              </a:solidFill>
              <a:latin typeface="Roboto Light"/>
              <a:ea typeface="Roboto Light"/>
              <a:cs typeface="Roboto Light"/>
              <a:sym typeface="Roboto Light"/>
            </a:endParaRPr>
          </a:p>
          <a:p>
            <a:pPr marL="457200" lvl="0" indent="-387350" algn="l" rtl="0">
              <a:spcBef>
                <a:spcPts val="0"/>
              </a:spcBef>
              <a:spcAft>
                <a:spcPts val="0"/>
              </a:spcAft>
              <a:buClr>
                <a:schemeClr val="lt1"/>
              </a:buClr>
              <a:buSzPts val="2500"/>
              <a:buFont typeface="Roboto Light"/>
              <a:buChar char="●"/>
            </a:pPr>
            <a:r>
              <a:rPr lang="nl-NL" sz="2500">
                <a:solidFill>
                  <a:schemeClr val="lt1"/>
                </a:solidFill>
                <a:latin typeface="Roboto Light"/>
                <a:ea typeface="Roboto Light"/>
                <a:cs typeface="Roboto Light"/>
                <a:sym typeface="Roboto Light"/>
              </a:rPr>
              <a:t>De “blinde” speler mag als enige de stukjes leggen, aangeven is toegestaan</a:t>
            </a:r>
            <a:endParaRPr sz="2500">
              <a:solidFill>
                <a:schemeClr val="lt1"/>
              </a:solidFill>
              <a:latin typeface="Roboto Light"/>
              <a:ea typeface="Roboto Light"/>
              <a:cs typeface="Roboto Light"/>
              <a:sym typeface="Roboto Ligh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C900"/>
        </a:solidFill>
        <a:effectLst/>
      </p:bgPr>
    </p:bg>
    <p:spTree>
      <p:nvGrpSpPr>
        <p:cNvPr id="1" name="Shape 157"/>
        <p:cNvGrpSpPr/>
        <p:nvPr/>
      </p:nvGrpSpPr>
      <p:grpSpPr>
        <a:xfrm>
          <a:off x="0" y="0"/>
          <a:ext cx="0" cy="0"/>
          <a:chOff x="0" y="0"/>
          <a:chExt cx="0" cy="0"/>
        </a:xfrm>
      </p:grpSpPr>
      <p:sp>
        <p:nvSpPr>
          <p:cNvPr id="158" name="Google Shape;158;g1617c5328fd_0_50"/>
          <p:cNvSpPr txBox="1">
            <a:spLocks noGrp="1"/>
          </p:cNvSpPr>
          <p:nvPr>
            <p:ph type="ctrTitle"/>
          </p:nvPr>
        </p:nvSpPr>
        <p:spPr>
          <a:xfrm>
            <a:off x="1524000" y="1983513"/>
            <a:ext cx="9144000" cy="2387700"/>
          </a:xfrm>
          <a:prstGeom prst="rect">
            <a:avLst/>
          </a:prstGeom>
        </p:spPr>
        <p:txBody>
          <a:bodyPr spcFirstLastPara="1" wrap="square" lIns="91425" tIns="45700" rIns="91425" bIns="45700" anchor="b" anchorCtr="0">
            <a:normAutofit fontScale="90000"/>
          </a:bodyPr>
          <a:lstStyle/>
          <a:p>
            <a:pPr marL="0" lvl="0" indent="0" algn="ctr" rtl="0">
              <a:spcBef>
                <a:spcPts val="0"/>
              </a:spcBef>
              <a:spcAft>
                <a:spcPts val="0"/>
              </a:spcAft>
              <a:buNone/>
            </a:pPr>
            <a:r>
              <a:rPr lang="nl-NL" sz="4777">
                <a:solidFill>
                  <a:schemeClr val="lt2"/>
                </a:solidFill>
                <a:latin typeface="Roboto Medium"/>
                <a:ea typeface="Roboto Medium"/>
                <a:cs typeface="Roboto Medium"/>
                <a:sym typeface="Roboto Medium"/>
              </a:rPr>
              <a:t>Nice-to-haves</a:t>
            </a:r>
            <a:endParaRPr sz="4777">
              <a:solidFill>
                <a:schemeClr val="lt2"/>
              </a:solidFill>
              <a:latin typeface="Roboto Medium"/>
              <a:ea typeface="Roboto Medium"/>
              <a:cs typeface="Roboto Medium"/>
              <a:sym typeface="Roboto Medium"/>
            </a:endParaRPr>
          </a:p>
          <a:p>
            <a:pPr marL="0" lvl="0" indent="0" algn="ctr" rtl="0">
              <a:spcBef>
                <a:spcPts val="0"/>
              </a:spcBef>
              <a:spcAft>
                <a:spcPts val="0"/>
              </a:spcAft>
              <a:buNone/>
            </a:pPr>
            <a:r>
              <a:rPr lang="nl-NL" b="1">
                <a:latin typeface="Roboto"/>
                <a:ea typeface="Roboto"/>
                <a:cs typeface="Roboto"/>
                <a:sym typeface="Roboto"/>
              </a:rPr>
              <a:t>Onvoorspelbaarheid</a:t>
            </a:r>
            <a:endParaRPr b="1">
              <a:latin typeface="Roboto"/>
              <a:ea typeface="Roboto"/>
              <a:cs typeface="Roboto"/>
              <a:sym typeface="Roboto"/>
            </a:endParaRPr>
          </a:p>
          <a:p>
            <a:pPr marL="0" lvl="0" indent="0" algn="ctr" rtl="0">
              <a:spcBef>
                <a:spcPts val="0"/>
              </a:spcBef>
              <a:spcAft>
                <a:spcPts val="0"/>
              </a:spcAft>
              <a:buNone/>
            </a:pPr>
            <a:r>
              <a:rPr lang="nl-NL" b="1">
                <a:latin typeface="Roboto"/>
                <a:ea typeface="Roboto"/>
                <a:cs typeface="Roboto"/>
                <a:sym typeface="Roboto"/>
              </a:rPr>
              <a:t>Schaarste</a:t>
            </a:r>
            <a:endParaRPr b="1">
              <a:latin typeface="Roboto"/>
              <a:ea typeface="Roboto"/>
              <a:cs typeface="Roboto"/>
              <a:sym typeface="Roboto"/>
            </a:endParaRPr>
          </a:p>
          <a:p>
            <a:pPr marL="0" lvl="0" indent="0" algn="ctr" rtl="0">
              <a:spcBef>
                <a:spcPts val="0"/>
              </a:spcBef>
              <a:spcAft>
                <a:spcPts val="0"/>
              </a:spcAft>
              <a:buNone/>
            </a:pPr>
            <a:r>
              <a:rPr lang="nl-NL" b="1">
                <a:latin typeface="Roboto"/>
                <a:ea typeface="Roboto"/>
                <a:cs typeface="Roboto"/>
                <a:sym typeface="Roboto"/>
              </a:rPr>
              <a:t>Verlies en vermijding</a:t>
            </a:r>
            <a:endParaRPr b="1">
              <a:latin typeface="Roboto"/>
              <a:ea typeface="Roboto"/>
              <a:cs typeface="Roboto"/>
              <a:sym typeface="Roboto"/>
            </a:endParaRPr>
          </a:p>
        </p:txBody>
      </p:sp>
      <p:sp>
        <p:nvSpPr>
          <p:cNvPr id="159" name="Google Shape;159;g1617c5328fd_0_50"/>
          <p:cNvSpPr txBox="1">
            <a:spLocks noGrp="1"/>
          </p:cNvSpPr>
          <p:nvPr>
            <p:ph type="subTitle" idx="1"/>
          </p:nvPr>
        </p:nvSpPr>
        <p:spPr>
          <a:xfrm>
            <a:off x="1448875" y="4606788"/>
            <a:ext cx="9144000" cy="1655700"/>
          </a:xfrm>
          <a:prstGeom prst="rect">
            <a:avLst/>
          </a:prstGeom>
        </p:spPr>
        <p:txBody>
          <a:bodyPr spcFirstLastPara="1" wrap="square" lIns="91425" tIns="45700" rIns="91425" bIns="45700" anchor="t" anchorCtr="0">
            <a:normAutofit/>
          </a:bodyPr>
          <a:lstStyle/>
          <a:p>
            <a:pPr marL="0" lvl="0" indent="0" algn="ctr" rtl="0">
              <a:spcBef>
                <a:spcPts val="1000"/>
              </a:spcBef>
              <a:spcAft>
                <a:spcPts val="0"/>
              </a:spcAft>
              <a:buNone/>
            </a:pPr>
            <a:r>
              <a:rPr lang="nl-NL">
                <a:latin typeface="Roboto Light"/>
                <a:ea typeface="Roboto Light"/>
                <a:cs typeface="Roboto Light"/>
                <a:sym typeface="Roboto Light"/>
              </a:rPr>
              <a:t>Voorbeeld college Salva</a:t>
            </a:r>
            <a:endParaRPr>
              <a:latin typeface="Roboto Light"/>
              <a:ea typeface="Roboto Light"/>
              <a:cs typeface="Roboto Light"/>
              <a:sym typeface="Roboto Ligh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Shape 164"/>
        <p:cNvGrpSpPr/>
        <p:nvPr/>
      </p:nvGrpSpPr>
      <p:grpSpPr>
        <a:xfrm>
          <a:off x="0" y="0"/>
          <a:ext cx="0" cy="0"/>
          <a:chOff x="0" y="0"/>
          <a:chExt cx="0" cy="0"/>
        </a:xfrm>
      </p:grpSpPr>
      <p:sp>
        <p:nvSpPr>
          <p:cNvPr id="165" name="Google Shape;165;g17b3247c1dc_1_38"/>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nl-NL" b="1">
                <a:latin typeface="Roboto"/>
                <a:ea typeface="Roboto"/>
                <a:cs typeface="Roboto"/>
                <a:sym typeface="Roboto"/>
              </a:rPr>
              <a:t>Voorbeelden: Onvoorspelbaarheid, schaarste, verlies en vermijding</a:t>
            </a:r>
            <a:endParaRPr b="1">
              <a:latin typeface="Roboto"/>
              <a:ea typeface="Roboto"/>
              <a:cs typeface="Roboto"/>
              <a:sym typeface="Roboto"/>
            </a:endParaRPr>
          </a:p>
        </p:txBody>
      </p:sp>
      <p:sp>
        <p:nvSpPr>
          <p:cNvPr id="166" name="Google Shape;166;g17b3247c1dc_1_38"/>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pPr marL="457200" lvl="0" indent="-342900" algn="l" rtl="0">
              <a:spcBef>
                <a:spcPts val="1000"/>
              </a:spcBef>
              <a:spcAft>
                <a:spcPts val="0"/>
              </a:spcAft>
              <a:buSzPts val="1800"/>
              <a:buChar char="•"/>
            </a:pPr>
            <a:r>
              <a:rPr lang="nl-NL"/>
              <a:t>Plot twists</a:t>
            </a:r>
            <a:endParaRPr/>
          </a:p>
          <a:p>
            <a:pPr marL="457200" lvl="0" indent="-342900" algn="l" rtl="0">
              <a:spcBef>
                <a:spcPts val="0"/>
              </a:spcBef>
              <a:spcAft>
                <a:spcPts val="0"/>
              </a:spcAft>
              <a:buSzPts val="1800"/>
              <a:buChar char="•"/>
            </a:pPr>
            <a:r>
              <a:rPr lang="nl-NL"/>
              <a:t>Willekeurigheid inbouwen</a:t>
            </a:r>
            <a:endParaRPr/>
          </a:p>
          <a:p>
            <a:pPr marL="457200" lvl="0" indent="-342900" algn="l" rtl="0">
              <a:spcBef>
                <a:spcPts val="0"/>
              </a:spcBef>
              <a:spcAft>
                <a:spcPts val="0"/>
              </a:spcAft>
              <a:buSzPts val="1800"/>
              <a:buChar char="•"/>
            </a:pPr>
            <a:r>
              <a:rPr lang="nl-NL"/>
              <a:t>FOMO</a:t>
            </a:r>
            <a:endParaRPr/>
          </a:p>
          <a:p>
            <a:pPr marL="457200" lvl="0" indent="-342900" algn="l" rtl="0">
              <a:spcBef>
                <a:spcPts val="0"/>
              </a:spcBef>
              <a:spcAft>
                <a:spcPts val="0"/>
              </a:spcAft>
              <a:buSzPts val="1800"/>
              <a:buChar char="•"/>
            </a:pPr>
            <a:r>
              <a:rPr lang="nl-NL"/>
              <a:t>Streaking</a:t>
            </a:r>
            <a:endParaRPr/>
          </a:p>
          <a:p>
            <a:pPr marL="457200" lvl="0" indent="-342900" algn="l" rtl="0">
              <a:spcBef>
                <a:spcPts val="0"/>
              </a:spcBef>
              <a:spcAft>
                <a:spcPts val="0"/>
              </a:spcAft>
              <a:buSzPts val="1800"/>
              <a:buChar char="•"/>
            </a:pPr>
            <a:r>
              <a:rPr lang="nl-NL"/>
              <a:t>Timeslots</a:t>
            </a:r>
            <a:endParaRPr/>
          </a:p>
          <a:p>
            <a:pPr marL="457200" lvl="0" indent="-342900" algn="l" rtl="0">
              <a:spcBef>
                <a:spcPts val="0"/>
              </a:spcBef>
              <a:spcAft>
                <a:spcPts val="0"/>
              </a:spcAft>
              <a:buSzPts val="1800"/>
              <a:buChar char="•"/>
            </a:pPr>
            <a:r>
              <a:rPr lang="nl-NL"/>
              <a:t>Deadlines en timers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Google Shape;47;g1617c5328fd_0_0"/>
          <p:cNvSpPr txBox="1">
            <a:spLocks noGrp="1"/>
          </p:cNvSpPr>
          <p:nvPr>
            <p:ph type="ctrTitle"/>
          </p:nvPr>
        </p:nvSpPr>
        <p:spPr>
          <a:xfrm>
            <a:off x="1524000" y="1122363"/>
            <a:ext cx="9144000" cy="2387700"/>
          </a:xfrm>
          <a:prstGeom prst="rect">
            <a:avLst/>
          </a:prstGeom>
        </p:spPr>
        <p:txBody>
          <a:bodyPr spcFirstLastPara="1" wrap="square" lIns="91425" tIns="45700" rIns="91425" bIns="45700" anchor="b" anchorCtr="0">
            <a:normAutofit/>
          </a:bodyPr>
          <a:lstStyle/>
          <a:p>
            <a:pPr marL="0" lvl="0" indent="0" algn="ctr" rtl="0">
              <a:spcBef>
                <a:spcPts val="0"/>
              </a:spcBef>
              <a:spcAft>
                <a:spcPts val="0"/>
              </a:spcAft>
              <a:buNone/>
            </a:pPr>
            <a:r>
              <a:rPr lang="nl-NL"/>
              <a:t>foto van flyer</a:t>
            </a:r>
            <a:endParaRPr/>
          </a:p>
        </p:txBody>
      </p:sp>
      <p:sp>
        <p:nvSpPr>
          <p:cNvPr id="48" name="Google Shape;48;g1617c5328fd_0_0"/>
          <p:cNvSpPr txBox="1">
            <a:spLocks noGrp="1"/>
          </p:cNvSpPr>
          <p:nvPr>
            <p:ph type="subTitle" idx="1"/>
          </p:nvPr>
        </p:nvSpPr>
        <p:spPr>
          <a:xfrm>
            <a:off x="1524000" y="3602038"/>
            <a:ext cx="9144000" cy="1655700"/>
          </a:xfrm>
          <a:prstGeom prst="rect">
            <a:avLst/>
          </a:prstGeom>
        </p:spPr>
        <p:txBody>
          <a:bodyPr spcFirstLastPara="1" wrap="square" lIns="91425" tIns="45700" rIns="91425" bIns="45700" anchor="t" anchorCtr="0">
            <a:normAutofit/>
          </a:bodyPr>
          <a:lstStyle/>
          <a:p>
            <a:pPr marL="0" lvl="0" indent="0" algn="ctr" rtl="0">
              <a:spcBef>
                <a:spcPts val="1000"/>
              </a:spcBef>
              <a:spcAft>
                <a:spcPts val="0"/>
              </a:spcAft>
              <a:buNone/>
            </a:pPr>
            <a:endParaRPr/>
          </a:p>
        </p:txBody>
      </p:sp>
      <p:pic>
        <p:nvPicPr>
          <p:cNvPr id="49" name="Google Shape;49;g1617c5328fd_0_0"/>
          <p:cNvPicPr preferRelativeResize="0"/>
          <p:nvPr/>
        </p:nvPicPr>
        <p:blipFill>
          <a:blip r:embed="rId3">
            <a:alphaModFix/>
          </a:blip>
          <a:stretch>
            <a:fillRect/>
          </a:stretch>
        </p:blipFill>
        <p:spPr>
          <a:xfrm>
            <a:off x="0" y="343525"/>
            <a:ext cx="12102575" cy="620410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3357C"/>
        </a:solidFill>
        <a:effectLst/>
      </p:bgPr>
    </p:bg>
    <p:spTree>
      <p:nvGrpSpPr>
        <p:cNvPr id="1" name="Shape 170"/>
        <p:cNvGrpSpPr/>
        <p:nvPr/>
      </p:nvGrpSpPr>
      <p:grpSpPr>
        <a:xfrm>
          <a:off x="0" y="0"/>
          <a:ext cx="0" cy="0"/>
          <a:chOff x="0" y="0"/>
          <a:chExt cx="0" cy="0"/>
        </a:xfrm>
      </p:grpSpPr>
      <p:pic>
        <p:nvPicPr>
          <p:cNvPr id="171" name="Google Shape;171;p25" descr="Celebrate Way To Go GIF by Salesforce"/>
          <p:cNvPicPr preferRelativeResize="0"/>
          <p:nvPr/>
        </p:nvPicPr>
        <p:blipFill rotWithShape="1">
          <a:blip r:embed="rId3">
            <a:alphaModFix/>
          </a:blip>
          <a:srcRect/>
          <a:stretch/>
        </p:blipFill>
        <p:spPr>
          <a:xfrm>
            <a:off x="3048000" y="901700"/>
            <a:ext cx="6096000" cy="5054600"/>
          </a:xfrm>
          <a:prstGeom prst="rect">
            <a:avLst/>
          </a:prstGeom>
          <a:noFill/>
          <a:ln>
            <a:noFill/>
          </a:ln>
        </p:spPr>
      </p:pic>
      <p:sp>
        <p:nvSpPr>
          <p:cNvPr id="172" name="Google Shape;172;p25"/>
          <p:cNvSpPr/>
          <p:nvPr/>
        </p:nvSpPr>
        <p:spPr>
          <a:xfrm>
            <a:off x="0" y="0"/>
            <a:ext cx="12192000" cy="6858000"/>
          </a:xfrm>
          <a:custGeom>
            <a:avLst/>
            <a:gdLst/>
            <a:ahLst/>
            <a:cxnLst/>
            <a:rect l="l" t="t" r="r" b="b"/>
            <a:pathLst>
              <a:path w="12192000" h="6858000" extrusionOk="0">
                <a:moveTo>
                  <a:pt x="6044453" y="900952"/>
                </a:moveTo>
                <a:cubicBezTo>
                  <a:pt x="4637111" y="900952"/>
                  <a:pt x="3496235" y="2041828"/>
                  <a:pt x="3496235" y="3449170"/>
                </a:cubicBezTo>
                <a:cubicBezTo>
                  <a:pt x="3496235" y="4856512"/>
                  <a:pt x="4637111" y="5997388"/>
                  <a:pt x="6044453" y="5997388"/>
                </a:cubicBezTo>
                <a:cubicBezTo>
                  <a:pt x="7451795" y="5997388"/>
                  <a:pt x="8592671" y="4856512"/>
                  <a:pt x="8592671" y="3449170"/>
                </a:cubicBezTo>
                <a:cubicBezTo>
                  <a:pt x="8592671" y="2041828"/>
                  <a:pt x="7451795" y="900952"/>
                  <a:pt x="6044453" y="900952"/>
                </a:cubicBezTo>
                <a:close/>
                <a:moveTo>
                  <a:pt x="0" y="0"/>
                </a:moveTo>
                <a:lnTo>
                  <a:pt x="12192000" y="0"/>
                </a:lnTo>
                <a:lnTo>
                  <a:pt x="12192000" y="6858000"/>
                </a:lnTo>
                <a:lnTo>
                  <a:pt x="0" y="6858000"/>
                </a:lnTo>
                <a:close/>
              </a:path>
            </a:pathLst>
          </a:custGeom>
          <a:solidFill>
            <a:srgbClr val="38BA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3" name="Google Shape;173;p25"/>
          <p:cNvSpPr/>
          <p:nvPr/>
        </p:nvSpPr>
        <p:spPr>
          <a:xfrm>
            <a:off x="3482788" y="901700"/>
            <a:ext cx="5136777" cy="5080210"/>
          </a:xfrm>
          <a:prstGeom prst="ellipse">
            <a:avLst/>
          </a:prstGeom>
          <a:noFill/>
          <a:ln w="114300" cap="flat" cmpd="sng">
            <a:solidFill>
              <a:srgbClr val="FFC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2ADC5D"/>
              </a:solidFill>
              <a:latin typeface="Calibri"/>
              <a:ea typeface="Calibri"/>
              <a:cs typeface="Calibri"/>
              <a:sym typeface="Calibri"/>
            </a:endParaRPr>
          </a:p>
        </p:txBody>
      </p:sp>
      <p:pic>
        <p:nvPicPr>
          <p:cNvPr id="174" name="Google Shape;174;p25" descr="Background pattern&#10;&#10;Description automatically generated"/>
          <p:cNvPicPr preferRelativeResize="0"/>
          <p:nvPr/>
        </p:nvPicPr>
        <p:blipFill rotWithShape="1">
          <a:blip r:embed="rId4">
            <a:alphaModFix/>
          </a:blip>
          <a:srcRect/>
          <a:stretch/>
        </p:blipFill>
        <p:spPr>
          <a:xfrm>
            <a:off x="1712259" y="2085766"/>
            <a:ext cx="8767482" cy="4199261"/>
          </a:xfrm>
          <a:prstGeom prst="rect">
            <a:avLst/>
          </a:prstGeom>
          <a:noFill/>
          <a:ln>
            <a:noFill/>
          </a:ln>
        </p:spPr>
      </p:pic>
      <p:sp>
        <p:nvSpPr>
          <p:cNvPr id="175" name="Google Shape;175;p25"/>
          <p:cNvSpPr txBox="1"/>
          <p:nvPr/>
        </p:nvSpPr>
        <p:spPr>
          <a:xfrm>
            <a:off x="3169026" y="5005083"/>
            <a:ext cx="6095999"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nl-NL" sz="4000" b="1">
                <a:solidFill>
                  <a:schemeClr val="lt1"/>
                </a:solidFill>
                <a:latin typeface="Arial"/>
                <a:ea typeface="Arial"/>
                <a:cs typeface="Arial"/>
                <a:sym typeface="Arial"/>
              </a:rPr>
              <a:t>En dat in een uurtje...</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g1617c5328fd_0_56"/>
          <p:cNvSpPr txBox="1">
            <a:spLocks noGrp="1"/>
          </p:cNvSpPr>
          <p:nvPr>
            <p:ph type="subTitle" idx="1"/>
          </p:nvPr>
        </p:nvSpPr>
        <p:spPr>
          <a:xfrm>
            <a:off x="1620050" y="5202288"/>
            <a:ext cx="9144000" cy="1655700"/>
          </a:xfrm>
          <a:prstGeom prst="rect">
            <a:avLst/>
          </a:prstGeom>
        </p:spPr>
        <p:txBody>
          <a:bodyPr spcFirstLastPara="1" wrap="square" lIns="91425" tIns="45700" rIns="91425" bIns="45700" anchor="t" anchorCtr="0">
            <a:normAutofit/>
          </a:bodyPr>
          <a:lstStyle/>
          <a:p>
            <a:pPr marL="0" lvl="0" indent="0" algn="ctr" rtl="0">
              <a:spcBef>
                <a:spcPts val="1000"/>
              </a:spcBef>
              <a:spcAft>
                <a:spcPts val="0"/>
              </a:spcAft>
              <a:buNone/>
            </a:pPr>
            <a:r>
              <a:rPr lang="nl-NL" sz="2000">
                <a:latin typeface="Roboto Light" panose="02000000000000000000" pitchFamily="2" charset="0"/>
                <a:ea typeface="Roboto Light" panose="02000000000000000000" pitchFamily="2" charset="0"/>
                <a:cs typeface="Roboto Light" panose="02000000000000000000" pitchFamily="2" charset="0"/>
              </a:rPr>
              <a:t>Scan deze QR voor de flyer van gamification.</a:t>
            </a:r>
            <a:endParaRPr sz="2000">
              <a:latin typeface="Roboto Light" panose="02000000000000000000" pitchFamily="2" charset="0"/>
              <a:ea typeface="Roboto Light" panose="02000000000000000000" pitchFamily="2" charset="0"/>
              <a:cs typeface="Roboto Light" panose="02000000000000000000" pitchFamily="2" charset="0"/>
            </a:endParaRPr>
          </a:p>
          <a:p>
            <a:pPr marL="0" lvl="0" indent="0" algn="ctr" rtl="0">
              <a:spcBef>
                <a:spcPts val="1000"/>
              </a:spcBef>
              <a:spcAft>
                <a:spcPts val="0"/>
              </a:spcAft>
              <a:buNone/>
            </a:pPr>
            <a:r>
              <a:rPr lang="nl-NL" sz="2000">
                <a:latin typeface="Roboto Light" panose="02000000000000000000" pitchFamily="2" charset="0"/>
                <a:ea typeface="Roboto Light" panose="02000000000000000000" pitchFamily="2" charset="0"/>
                <a:cs typeface="Roboto Light" panose="02000000000000000000" pitchFamily="2" charset="0"/>
              </a:rPr>
              <a:t>Laat je e-mailadres achter en ontvang de presentatie en flyer digitaal.</a:t>
            </a:r>
            <a:endParaRPr sz="2000">
              <a:latin typeface="Roboto Light" panose="02000000000000000000" pitchFamily="2" charset="0"/>
              <a:ea typeface="Roboto Light" panose="02000000000000000000" pitchFamily="2" charset="0"/>
              <a:cs typeface="Roboto Light" panose="02000000000000000000" pitchFamily="2" charset="0"/>
            </a:endParaRPr>
          </a:p>
        </p:txBody>
      </p:sp>
      <p:pic>
        <p:nvPicPr>
          <p:cNvPr id="182" name="Google Shape;182;g1617c5328fd_0_56">
            <a:hlinkClick r:id="rId3"/>
          </p:cNvPr>
          <p:cNvPicPr preferRelativeResize="0"/>
          <p:nvPr/>
        </p:nvPicPr>
        <p:blipFill>
          <a:blip r:embed="rId4">
            <a:alphaModFix/>
          </a:blip>
          <a:stretch>
            <a:fillRect/>
          </a:stretch>
        </p:blipFill>
        <p:spPr>
          <a:xfrm>
            <a:off x="4315500" y="627175"/>
            <a:ext cx="3753099" cy="437720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3"/>
          <p:cNvSpPr txBox="1">
            <a:spLocks noGrp="1"/>
          </p:cNvSpPr>
          <p:nvPr>
            <p:ph type="title"/>
          </p:nvPr>
        </p:nvSpPr>
        <p:spPr>
          <a:xfrm>
            <a:off x="635001" y="640823"/>
            <a:ext cx="3533588" cy="558314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3357C"/>
              </a:buClr>
              <a:buSzPts val="5400"/>
              <a:buFont typeface="Arial"/>
              <a:buNone/>
            </a:pPr>
            <a:r>
              <a:rPr lang="nl-NL" sz="5400">
                <a:solidFill>
                  <a:srgbClr val="03357C"/>
                </a:solidFill>
                <a:latin typeface="Roboto Black"/>
                <a:ea typeface="Roboto Black"/>
                <a:cs typeface="Roboto Black"/>
                <a:sym typeface="Roboto Black"/>
              </a:rPr>
              <a:t>Waar hebben we het over gehad?</a:t>
            </a:r>
            <a:endParaRPr>
              <a:latin typeface="Roboto Black"/>
              <a:ea typeface="Roboto Black"/>
              <a:cs typeface="Roboto Black"/>
              <a:sym typeface="Roboto Black"/>
            </a:endParaRPr>
          </a:p>
        </p:txBody>
      </p:sp>
      <p:grpSp>
        <p:nvGrpSpPr>
          <p:cNvPr id="189" name="Google Shape;189;p3"/>
          <p:cNvGrpSpPr/>
          <p:nvPr/>
        </p:nvGrpSpPr>
        <p:grpSpPr>
          <a:xfrm>
            <a:off x="4593734" y="896991"/>
            <a:ext cx="6900512" cy="5534789"/>
            <a:chOff x="0" y="675"/>
            <a:chExt cx="6900512" cy="5534789"/>
          </a:xfrm>
        </p:grpSpPr>
        <p:cxnSp>
          <p:nvCxnSpPr>
            <p:cNvPr id="190" name="Google Shape;190;p3"/>
            <p:cNvCxnSpPr/>
            <p:nvPr/>
          </p:nvCxnSpPr>
          <p:spPr>
            <a:xfrm>
              <a:off x="0" y="675"/>
              <a:ext cx="6900512" cy="0"/>
            </a:xfrm>
            <a:prstGeom prst="straightConnector1">
              <a:avLst/>
            </a:prstGeom>
            <a:solidFill>
              <a:schemeClr val="accent4"/>
            </a:solidFill>
            <a:ln w="12700" cap="flat" cmpd="sng">
              <a:solidFill>
                <a:schemeClr val="accent4"/>
              </a:solidFill>
              <a:prstDash val="solid"/>
              <a:miter lim="800000"/>
              <a:headEnd type="none" w="sm" len="sm"/>
              <a:tailEnd type="none" w="sm" len="sm"/>
            </a:ln>
          </p:spPr>
        </p:cxnSp>
        <p:sp>
          <p:nvSpPr>
            <p:cNvPr id="191" name="Google Shape;191;p3"/>
            <p:cNvSpPr/>
            <p:nvPr/>
          </p:nvSpPr>
          <p:spPr>
            <a:xfrm>
              <a:off x="0" y="675"/>
              <a:ext cx="6900512" cy="110695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3"/>
            <p:cNvSpPr txBox="1"/>
            <p:nvPr/>
          </p:nvSpPr>
          <p:spPr>
            <a:xfrm>
              <a:off x="0" y="675"/>
              <a:ext cx="6900512" cy="1106957"/>
            </a:xfrm>
            <a:prstGeom prst="rect">
              <a:avLst/>
            </a:prstGeom>
            <a:noFill/>
            <a:ln>
              <a:noFill/>
            </a:ln>
          </p:spPr>
          <p:txBody>
            <a:bodyPr spcFirstLastPara="1" wrap="square" lIns="68575" tIns="68575" rIns="68575" bIns="68575" anchor="t" anchorCtr="0">
              <a:noAutofit/>
            </a:bodyPr>
            <a:lstStyle/>
            <a:p>
              <a:pPr marL="0" marR="0" lvl="0" indent="0" algn="l" rtl="0">
                <a:lnSpc>
                  <a:spcPct val="90000"/>
                </a:lnSpc>
                <a:spcBef>
                  <a:spcPts val="0"/>
                </a:spcBef>
                <a:spcAft>
                  <a:spcPts val="0"/>
                </a:spcAft>
                <a:buClr>
                  <a:srgbClr val="03357C"/>
                </a:buClr>
                <a:buSzPts val="1800"/>
                <a:buFont typeface="Arial"/>
                <a:buNone/>
              </a:pPr>
              <a:r>
                <a:rPr lang="nl-NL" sz="1800">
                  <a:solidFill>
                    <a:srgbClr val="03357C"/>
                  </a:solidFill>
                  <a:latin typeface="Roboto"/>
                  <a:ea typeface="Roboto"/>
                  <a:cs typeface="Roboto"/>
                  <a:sym typeface="Roboto"/>
                </a:rPr>
                <a:t>Serious of educatieve games: spellen met een ander doel dan primair vermaak (</a:t>
              </a:r>
              <a:r>
                <a:rPr lang="nl-NL" sz="1800" u="sng">
                  <a:solidFill>
                    <a:srgbClr val="03357C"/>
                  </a:solidFill>
                  <a:latin typeface="Roboto"/>
                  <a:ea typeface="Roboto"/>
                  <a:cs typeface="Roboto"/>
                  <a:sym typeface="Roboto"/>
                  <a:hlinkClick r:id="rId3">
                    <a:extLst>
                      <a:ext uri="{A12FA001-AC4F-418D-AE19-62706E023703}">
                        <ahyp:hlinkClr xmlns:ahyp="http://schemas.microsoft.com/office/drawing/2018/hyperlinkcolor" val="tx"/>
                      </a:ext>
                    </a:extLst>
                  </a:hlinkClick>
                </a:rPr>
                <a:t>Viva Lukina, 2014</a:t>
              </a:r>
              <a:r>
                <a:rPr lang="nl-NL" sz="1800">
                  <a:solidFill>
                    <a:srgbClr val="03357C"/>
                  </a:solidFill>
                  <a:latin typeface="Roboto"/>
                  <a:ea typeface="Roboto"/>
                  <a:cs typeface="Roboto"/>
                  <a:sym typeface="Roboto"/>
                </a:rPr>
                <a:t>)</a:t>
              </a:r>
              <a:endParaRPr sz="1800">
                <a:solidFill>
                  <a:srgbClr val="03357C"/>
                </a:solidFill>
                <a:latin typeface="Roboto"/>
                <a:ea typeface="Roboto"/>
                <a:cs typeface="Roboto"/>
                <a:sym typeface="Roboto"/>
              </a:endParaRPr>
            </a:p>
          </p:txBody>
        </p:sp>
        <p:cxnSp>
          <p:nvCxnSpPr>
            <p:cNvPr id="193" name="Google Shape;193;p3"/>
            <p:cNvCxnSpPr/>
            <p:nvPr/>
          </p:nvCxnSpPr>
          <p:spPr>
            <a:xfrm>
              <a:off x="0" y="1107633"/>
              <a:ext cx="6900512" cy="0"/>
            </a:xfrm>
            <a:prstGeom prst="straightConnector1">
              <a:avLst/>
            </a:prstGeom>
            <a:solidFill>
              <a:schemeClr val="accent4"/>
            </a:solidFill>
            <a:ln w="12700" cap="flat" cmpd="sng">
              <a:solidFill>
                <a:schemeClr val="accent4"/>
              </a:solidFill>
              <a:prstDash val="solid"/>
              <a:miter lim="800000"/>
              <a:headEnd type="none" w="sm" len="sm"/>
              <a:tailEnd type="none" w="sm" len="sm"/>
            </a:ln>
          </p:spPr>
        </p:cxnSp>
        <p:sp>
          <p:nvSpPr>
            <p:cNvPr id="194" name="Google Shape;194;p3"/>
            <p:cNvSpPr/>
            <p:nvPr/>
          </p:nvSpPr>
          <p:spPr>
            <a:xfrm>
              <a:off x="0" y="1107633"/>
              <a:ext cx="6900512" cy="110695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3"/>
            <p:cNvSpPr txBox="1"/>
            <p:nvPr/>
          </p:nvSpPr>
          <p:spPr>
            <a:xfrm>
              <a:off x="0" y="1107633"/>
              <a:ext cx="6900512" cy="1106957"/>
            </a:xfrm>
            <a:prstGeom prst="rect">
              <a:avLst/>
            </a:prstGeom>
            <a:noFill/>
            <a:ln>
              <a:noFill/>
            </a:ln>
          </p:spPr>
          <p:txBody>
            <a:bodyPr spcFirstLastPara="1" wrap="square" lIns="68575" tIns="68575" rIns="68575" bIns="68575" anchor="t" anchorCtr="0">
              <a:noAutofit/>
            </a:bodyPr>
            <a:lstStyle/>
            <a:p>
              <a:pPr marL="0" marR="0" lvl="0" indent="0" algn="l" rtl="0">
                <a:lnSpc>
                  <a:spcPct val="90000"/>
                </a:lnSpc>
                <a:spcBef>
                  <a:spcPts val="0"/>
                </a:spcBef>
                <a:spcAft>
                  <a:spcPts val="0"/>
                </a:spcAft>
                <a:buClr>
                  <a:srgbClr val="03357C"/>
                </a:buClr>
                <a:buSzPts val="1800"/>
                <a:buFont typeface="Arial"/>
                <a:buNone/>
              </a:pPr>
              <a:r>
                <a:rPr lang="nl-NL" sz="1800">
                  <a:solidFill>
                    <a:srgbClr val="03357C"/>
                  </a:solidFill>
                  <a:latin typeface="Roboto"/>
                  <a:ea typeface="Roboto"/>
                  <a:cs typeface="Roboto"/>
                  <a:sym typeface="Roboto"/>
                </a:rPr>
                <a:t>Gamedidactiek: de kunde om een complexe boodschap op een zinvolle manier aan een spel te koppelen. (Martijn, C. Koops, </a:t>
              </a:r>
              <a:r>
                <a:rPr lang="nl-NL" sz="1800" u="sng">
                  <a:solidFill>
                    <a:srgbClr val="03357C"/>
                  </a:solidFill>
                  <a:latin typeface="Roboto"/>
                  <a:ea typeface="Roboto"/>
                  <a:cs typeface="Roboto"/>
                  <a:sym typeface="Roboto"/>
                  <a:hlinkClick r:id="rId4">
                    <a:extLst>
                      <a:ext uri="{A12FA001-AC4F-418D-AE19-62706E023703}">
                        <ahyp:hlinkClr xmlns:ahyp="http://schemas.microsoft.com/office/drawing/2018/hyperlinkcolor" val="tx"/>
                      </a:ext>
                    </a:extLst>
                  </a:hlinkClick>
                </a:rPr>
                <a:t>www.gamedidactiek.nl</a:t>
              </a:r>
              <a:r>
                <a:rPr lang="nl-NL" sz="1800">
                  <a:solidFill>
                    <a:srgbClr val="03357C"/>
                  </a:solidFill>
                  <a:latin typeface="Roboto"/>
                  <a:ea typeface="Roboto"/>
                  <a:cs typeface="Roboto"/>
                  <a:sym typeface="Roboto"/>
                </a:rPr>
                <a:t>)</a:t>
              </a:r>
              <a:endParaRPr sz="1800">
                <a:solidFill>
                  <a:srgbClr val="03357C"/>
                </a:solidFill>
                <a:latin typeface="Roboto"/>
                <a:ea typeface="Roboto"/>
                <a:cs typeface="Roboto"/>
                <a:sym typeface="Roboto"/>
              </a:endParaRPr>
            </a:p>
          </p:txBody>
        </p:sp>
        <p:cxnSp>
          <p:nvCxnSpPr>
            <p:cNvPr id="196" name="Google Shape;196;p3"/>
            <p:cNvCxnSpPr/>
            <p:nvPr/>
          </p:nvCxnSpPr>
          <p:spPr>
            <a:xfrm>
              <a:off x="0" y="2214591"/>
              <a:ext cx="6900512" cy="0"/>
            </a:xfrm>
            <a:prstGeom prst="straightConnector1">
              <a:avLst/>
            </a:prstGeom>
            <a:solidFill>
              <a:schemeClr val="accent4"/>
            </a:solidFill>
            <a:ln w="12700" cap="flat" cmpd="sng">
              <a:solidFill>
                <a:schemeClr val="accent4"/>
              </a:solidFill>
              <a:prstDash val="solid"/>
              <a:miter lim="800000"/>
              <a:headEnd type="none" w="sm" len="sm"/>
              <a:tailEnd type="none" w="sm" len="sm"/>
            </a:ln>
          </p:spPr>
        </p:cxnSp>
        <p:sp>
          <p:nvSpPr>
            <p:cNvPr id="197" name="Google Shape;197;p3"/>
            <p:cNvSpPr/>
            <p:nvPr/>
          </p:nvSpPr>
          <p:spPr>
            <a:xfrm>
              <a:off x="0" y="2214591"/>
              <a:ext cx="6900512" cy="110695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3"/>
            <p:cNvSpPr txBox="1"/>
            <p:nvPr/>
          </p:nvSpPr>
          <p:spPr>
            <a:xfrm>
              <a:off x="0" y="2214591"/>
              <a:ext cx="6900512" cy="1106957"/>
            </a:xfrm>
            <a:prstGeom prst="rect">
              <a:avLst/>
            </a:prstGeom>
            <a:noFill/>
            <a:ln>
              <a:noFill/>
            </a:ln>
          </p:spPr>
          <p:txBody>
            <a:bodyPr spcFirstLastPara="1" wrap="square" lIns="68575" tIns="68575" rIns="68575" bIns="68575" anchor="t" anchorCtr="0">
              <a:noAutofit/>
            </a:bodyPr>
            <a:lstStyle/>
            <a:p>
              <a:pPr marL="0" marR="0" lvl="0" indent="0" algn="l" rtl="0">
                <a:lnSpc>
                  <a:spcPct val="90000"/>
                </a:lnSpc>
                <a:spcBef>
                  <a:spcPts val="0"/>
                </a:spcBef>
                <a:spcAft>
                  <a:spcPts val="0"/>
                </a:spcAft>
                <a:buClr>
                  <a:srgbClr val="03357C"/>
                </a:buClr>
                <a:buSzPts val="1800"/>
                <a:buFont typeface="Arial"/>
                <a:buNone/>
              </a:pPr>
              <a:r>
                <a:rPr lang="nl-NL" sz="1800">
                  <a:solidFill>
                    <a:srgbClr val="03357C"/>
                  </a:solidFill>
                  <a:latin typeface="Roboto"/>
                  <a:ea typeface="Roboto"/>
                  <a:cs typeface="Roboto"/>
                  <a:sym typeface="Roboto"/>
                </a:rPr>
                <a:t>Gamebased learning: </a:t>
              </a:r>
              <a:r>
                <a:rPr lang="nl-NL" sz="1800" i="0" u="none">
                  <a:solidFill>
                    <a:srgbClr val="03357C"/>
                  </a:solidFill>
                  <a:latin typeface="Roboto"/>
                  <a:ea typeface="Roboto"/>
                  <a:cs typeface="Roboto"/>
                  <a:sym typeface="Roboto"/>
                </a:rPr>
                <a:t>het gebruik van games om het leerproces te ondersteunen. Dat kunnen zowel digitale als analoge spellen zijn (</a:t>
              </a:r>
              <a:r>
                <a:rPr lang="nl-NL" sz="1800" i="0" u="sng">
                  <a:solidFill>
                    <a:srgbClr val="03357C"/>
                  </a:solidFill>
                  <a:latin typeface="Roboto"/>
                  <a:ea typeface="Roboto"/>
                  <a:cs typeface="Roboto"/>
                  <a:sym typeface="Roboto"/>
                  <a:hlinkClick r:id="rId5">
                    <a:extLst>
                      <a:ext uri="{A12FA001-AC4F-418D-AE19-62706E023703}">
                        <ahyp:hlinkClr xmlns:ahyp="http://schemas.microsoft.com/office/drawing/2018/hyperlinkcolor" val="tx"/>
                      </a:ext>
                    </a:extLst>
                  </a:hlinkClick>
                </a:rPr>
                <a:t>Peeters</a:t>
              </a:r>
              <a:r>
                <a:rPr lang="nl-NL" sz="1800" i="0" u="none">
                  <a:solidFill>
                    <a:srgbClr val="03357C"/>
                  </a:solidFill>
                  <a:latin typeface="Roboto"/>
                  <a:ea typeface="Roboto"/>
                  <a:cs typeface="Roboto"/>
                  <a:sym typeface="Roboto"/>
                </a:rPr>
                <a:t>, 2016).</a:t>
              </a:r>
              <a:endParaRPr sz="1800">
                <a:solidFill>
                  <a:srgbClr val="03357C"/>
                </a:solidFill>
                <a:latin typeface="Roboto"/>
                <a:ea typeface="Roboto"/>
                <a:cs typeface="Roboto"/>
                <a:sym typeface="Roboto"/>
              </a:endParaRPr>
            </a:p>
          </p:txBody>
        </p:sp>
        <p:cxnSp>
          <p:nvCxnSpPr>
            <p:cNvPr id="199" name="Google Shape;199;p3"/>
            <p:cNvCxnSpPr/>
            <p:nvPr/>
          </p:nvCxnSpPr>
          <p:spPr>
            <a:xfrm>
              <a:off x="0" y="3321549"/>
              <a:ext cx="6900512" cy="0"/>
            </a:xfrm>
            <a:prstGeom prst="straightConnector1">
              <a:avLst/>
            </a:prstGeom>
            <a:solidFill>
              <a:schemeClr val="accent4"/>
            </a:solidFill>
            <a:ln w="12700" cap="flat" cmpd="sng">
              <a:solidFill>
                <a:schemeClr val="accent4"/>
              </a:solidFill>
              <a:prstDash val="solid"/>
              <a:miter lim="800000"/>
              <a:headEnd type="none" w="sm" len="sm"/>
              <a:tailEnd type="none" w="sm" len="sm"/>
            </a:ln>
          </p:spPr>
        </p:cxnSp>
        <p:sp>
          <p:nvSpPr>
            <p:cNvPr id="200" name="Google Shape;200;p3"/>
            <p:cNvSpPr/>
            <p:nvPr/>
          </p:nvSpPr>
          <p:spPr>
            <a:xfrm>
              <a:off x="0" y="3321549"/>
              <a:ext cx="6900512" cy="110695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3"/>
            <p:cNvSpPr txBox="1"/>
            <p:nvPr/>
          </p:nvSpPr>
          <p:spPr>
            <a:xfrm>
              <a:off x="0" y="3321549"/>
              <a:ext cx="6900512" cy="1106957"/>
            </a:xfrm>
            <a:prstGeom prst="rect">
              <a:avLst/>
            </a:prstGeom>
            <a:noFill/>
            <a:ln>
              <a:noFill/>
            </a:ln>
          </p:spPr>
          <p:txBody>
            <a:bodyPr spcFirstLastPara="1" wrap="square" lIns="68575" tIns="68575" rIns="68575" bIns="68575" anchor="t" anchorCtr="0">
              <a:noAutofit/>
            </a:bodyPr>
            <a:lstStyle/>
            <a:p>
              <a:pPr marL="0" marR="0" lvl="0" indent="0" algn="l" rtl="0">
                <a:lnSpc>
                  <a:spcPct val="90000"/>
                </a:lnSpc>
                <a:spcBef>
                  <a:spcPts val="0"/>
                </a:spcBef>
                <a:spcAft>
                  <a:spcPts val="0"/>
                </a:spcAft>
                <a:buClr>
                  <a:srgbClr val="03357C"/>
                </a:buClr>
                <a:buSzPts val="1800"/>
                <a:buFont typeface="Arial"/>
                <a:buNone/>
              </a:pPr>
              <a:r>
                <a:rPr lang="nl-NL" sz="1800">
                  <a:solidFill>
                    <a:srgbClr val="03357C"/>
                  </a:solidFill>
                  <a:latin typeface="Roboto"/>
                  <a:ea typeface="Roboto"/>
                  <a:cs typeface="Roboto"/>
                  <a:sym typeface="Roboto"/>
                </a:rPr>
                <a:t>Ludodidactiek: het ontwerpen van onderwijs en leergedrag op basis van gameprincipes (</a:t>
              </a:r>
              <a:r>
                <a:rPr lang="nl-NL" sz="1800" u="sng">
                  <a:solidFill>
                    <a:srgbClr val="03357C"/>
                  </a:solidFill>
                  <a:latin typeface="Roboto"/>
                  <a:ea typeface="Roboto"/>
                  <a:cs typeface="Roboto"/>
                  <a:sym typeface="Roboto"/>
                  <a:hlinkClick r:id="rId6">
                    <a:extLst>
                      <a:ext uri="{A12FA001-AC4F-418D-AE19-62706E023703}">
                        <ahyp:hlinkClr xmlns:ahyp="http://schemas.microsoft.com/office/drawing/2018/hyperlinkcolor" val="tx"/>
                      </a:ext>
                    </a:extLst>
                  </a:hlinkClick>
                </a:rPr>
                <a:t>HKU</a:t>
              </a:r>
              <a:r>
                <a:rPr lang="nl-NL" sz="1800">
                  <a:solidFill>
                    <a:srgbClr val="03357C"/>
                  </a:solidFill>
                  <a:latin typeface="Roboto"/>
                  <a:ea typeface="Roboto"/>
                  <a:cs typeface="Roboto"/>
                  <a:sym typeface="Roboto"/>
                </a:rPr>
                <a:t>)</a:t>
              </a:r>
              <a:endParaRPr sz="1800">
                <a:solidFill>
                  <a:srgbClr val="03357C"/>
                </a:solidFill>
                <a:latin typeface="Roboto"/>
                <a:ea typeface="Roboto"/>
                <a:cs typeface="Roboto"/>
                <a:sym typeface="Roboto"/>
              </a:endParaRPr>
            </a:p>
          </p:txBody>
        </p:sp>
        <p:cxnSp>
          <p:nvCxnSpPr>
            <p:cNvPr id="202" name="Google Shape;202;p3"/>
            <p:cNvCxnSpPr/>
            <p:nvPr/>
          </p:nvCxnSpPr>
          <p:spPr>
            <a:xfrm>
              <a:off x="0" y="4428507"/>
              <a:ext cx="6900512" cy="0"/>
            </a:xfrm>
            <a:prstGeom prst="straightConnector1">
              <a:avLst/>
            </a:prstGeom>
            <a:solidFill>
              <a:schemeClr val="accent4"/>
            </a:solidFill>
            <a:ln w="12700" cap="flat" cmpd="sng">
              <a:solidFill>
                <a:schemeClr val="accent4"/>
              </a:solidFill>
              <a:prstDash val="solid"/>
              <a:miter lim="800000"/>
              <a:headEnd type="none" w="sm" len="sm"/>
              <a:tailEnd type="none" w="sm" len="sm"/>
            </a:ln>
          </p:spPr>
        </p:cxnSp>
        <p:sp>
          <p:nvSpPr>
            <p:cNvPr id="203" name="Google Shape;203;p3"/>
            <p:cNvSpPr/>
            <p:nvPr/>
          </p:nvSpPr>
          <p:spPr>
            <a:xfrm>
              <a:off x="0" y="4428507"/>
              <a:ext cx="6900512" cy="110695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3"/>
            <p:cNvSpPr txBox="1"/>
            <p:nvPr/>
          </p:nvSpPr>
          <p:spPr>
            <a:xfrm>
              <a:off x="0" y="4428507"/>
              <a:ext cx="6900512" cy="1106957"/>
            </a:xfrm>
            <a:prstGeom prst="rect">
              <a:avLst/>
            </a:prstGeom>
            <a:noFill/>
            <a:ln>
              <a:noFill/>
            </a:ln>
          </p:spPr>
          <p:txBody>
            <a:bodyPr spcFirstLastPara="1" wrap="square" lIns="68575" tIns="68575" rIns="68575" bIns="68575" anchor="t" anchorCtr="0">
              <a:noAutofit/>
            </a:bodyPr>
            <a:lstStyle/>
            <a:p>
              <a:pPr marL="0" marR="0" lvl="0" indent="0" algn="l" rtl="0">
                <a:lnSpc>
                  <a:spcPct val="90000"/>
                </a:lnSpc>
                <a:spcBef>
                  <a:spcPts val="0"/>
                </a:spcBef>
                <a:spcAft>
                  <a:spcPts val="0"/>
                </a:spcAft>
                <a:buClr>
                  <a:srgbClr val="03357C"/>
                </a:buClr>
                <a:buSzPts val="1800"/>
                <a:buFont typeface="Arial"/>
                <a:buNone/>
              </a:pPr>
              <a:r>
                <a:rPr lang="nl-NL" sz="1800">
                  <a:solidFill>
                    <a:srgbClr val="03357C"/>
                  </a:solidFill>
                  <a:latin typeface="Roboto"/>
                  <a:ea typeface="Roboto"/>
                  <a:cs typeface="Roboto"/>
                  <a:sym typeface="Roboto"/>
                </a:rPr>
                <a:t>Gamification: het inzetten van spel-elementen in een niet-spel-context (Deterding e.a., 2011, </a:t>
              </a:r>
              <a:r>
                <a:rPr lang="nl-NL" sz="1800" u="sng">
                  <a:solidFill>
                    <a:srgbClr val="03357C"/>
                  </a:solidFill>
                  <a:latin typeface="Roboto"/>
                  <a:ea typeface="Roboto"/>
                  <a:cs typeface="Roboto"/>
                  <a:sym typeface="Roboto"/>
                  <a:hlinkClick r:id="rId7">
                    <a:extLst>
                      <a:ext uri="{A12FA001-AC4F-418D-AE19-62706E023703}">
                        <ahyp:hlinkClr xmlns:ahyp="http://schemas.microsoft.com/office/drawing/2018/hyperlinkcolor" val="tx"/>
                      </a:ext>
                    </a:extLst>
                  </a:hlinkClick>
                </a:rPr>
                <a:t>Cubiss</a:t>
              </a:r>
              <a:r>
                <a:rPr lang="nl-NL" sz="1800">
                  <a:solidFill>
                    <a:srgbClr val="03357C"/>
                  </a:solidFill>
                  <a:latin typeface="Roboto"/>
                  <a:ea typeface="Roboto"/>
                  <a:cs typeface="Roboto"/>
                  <a:sym typeface="Roboto"/>
                </a:rPr>
                <a:t>)</a:t>
              </a:r>
              <a:endParaRPr sz="1800">
                <a:solidFill>
                  <a:srgbClr val="03357C"/>
                </a:solidFill>
                <a:latin typeface="Roboto"/>
                <a:ea typeface="Roboto"/>
                <a:cs typeface="Roboto"/>
                <a:sym typeface="Roboto"/>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g17b3247c1dc_1_3"/>
          <p:cNvSpPr txBox="1">
            <a:spLocks noGrp="1"/>
          </p:cNvSpPr>
          <p:nvPr>
            <p:ph type="title"/>
          </p:nvPr>
        </p:nvSpPr>
        <p:spPr>
          <a:xfrm>
            <a:off x="635001" y="640823"/>
            <a:ext cx="3533700" cy="5583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3357C"/>
              </a:buClr>
              <a:buSzPts val="5400"/>
              <a:buFont typeface="Arial"/>
              <a:buNone/>
            </a:pPr>
            <a:r>
              <a:rPr lang="nl-NL" sz="5400">
                <a:solidFill>
                  <a:srgbClr val="03357C"/>
                </a:solidFill>
                <a:latin typeface="Roboto Black"/>
                <a:ea typeface="Roboto Black"/>
                <a:cs typeface="Roboto Black"/>
                <a:sym typeface="Roboto Black"/>
              </a:rPr>
              <a:t>Tools en meer</a:t>
            </a:r>
            <a:endParaRPr>
              <a:latin typeface="Roboto Black"/>
              <a:ea typeface="Roboto Black"/>
              <a:cs typeface="Roboto Black"/>
              <a:sym typeface="Roboto Black"/>
            </a:endParaRPr>
          </a:p>
        </p:txBody>
      </p:sp>
      <p:sp>
        <p:nvSpPr>
          <p:cNvPr id="211" name="Google Shape;211;g17b3247c1dc_1_3"/>
          <p:cNvSpPr txBox="1"/>
          <p:nvPr/>
        </p:nvSpPr>
        <p:spPr>
          <a:xfrm>
            <a:off x="4061875" y="1400250"/>
            <a:ext cx="7272000" cy="4057500"/>
          </a:xfrm>
          <a:prstGeom prst="rect">
            <a:avLst/>
          </a:prstGeom>
          <a:noFill/>
          <a:ln>
            <a:noFill/>
          </a:ln>
        </p:spPr>
        <p:txBody>
          <a:bodyPr spcFirstLastPara="1" wrap="square" lIns="91425" tIns="91425" rIns="91425" bIns="91425" anchor="t" anchorCtr="0">
            <a:spAutoFit/>
          </a:bodyPr>
          <a:lstStyle/>
          <a:p>
            <a:pPr marL="457200" lvl="0" indent="-336550" algn="l" rtl="0">
              <a:lnSpc>
                <a:spcPct val="115000"/>
              </a:lnSpc>
              <a:spcBef>
                <a:spcPts val="0"/>
              </a:spcBef>
              <a:spcAft>
                <a:spcPts val="0"/>
              </a:spcAft>
              <a:buClr>
                <a:srgbClr val="03357C"/>
              </a:buClr>
              <a:buSzPts val="1700"/>
              <a:buChar char="●"/>
            </a:pPr>
            <a:r>
              <a:rPr lang="nl-NL" sz="1700">
                <a:solidFill>
                  <a:srgbClr val="03357C"/>
                </a:solidFill>
                <a:latin typeface="Roboto"/>
                <a:ea typeface="Roboto"/>
                <a:cs typeface="Roboto"/>
                <a:sym typeface="Roboto"/>
              </a:rPr>
              <a:t>YukaiChou (</a:t>
            </a:r>
            <a:r>
              <a:rPr lang="nl-NL" sz="1700" u="sng">
                <a:solidFill>
                  <a:srgbClr val="03357C"/>
                </a:solidFill>
                <a:latin typeface="Roboto"/>
                <a:ea typeface="Roboto"/>
                <a:cs typeface="Roboto"/>
                <a:sym typeface="Roboto"/>
                <a:hlinkClick r:id="rId3">
                  <a:extLst>
                    <a:ext uri="{A12FA001-AC4F-418D-AE19-62706E023703}">
                      <ahyp:hlinkClr xmlns:ahyp="http://schemas.microsoft.com/office/drawing/2018/hyperlinkcolor" val="tx"/>
                    </a:ext>
                  </a:extLst>
                </a:hlinkClick>
              </a:rPr>
              <a:t>https://yukaichou.com/</a:t>
            </a:r>
            <a:r>
              <a:rPr lang="nl-NL" sz="1700">
                <a:solidFill>
                  <a:srgbClr val="03357C"/>
                </a:solidFill>
                <a:latin typeface="Roboto"/>
                <a:ea typeface="Roboto"/>
                <a:cs typeface="Roboto"/>
                <a:sym typeface="Roboto"/>
              </a:rPr>
              <a:t>) – meer over Octalysis</a:t>
            </a:r>
            <a:endParaRPr sz="1700">
              <a:solidFill>
                <a:srgbClr val="03357C"/>
              </a:solidFill>
              <a:latin typeface="Roboto"/>
              <a:ea typeface="Roboto"/>
              <a:cs typeface="Roboto"/>
              <a:sym typeface="Roboto"/>
            </a:endParaRPr>
          </a:p>
          <a:p>
            <a:pPr marL="457200" lvl="0" indent="-336550" algn="l" rtl="0">
              <a:lnSpc>
                <a:spcPct val="115000"/>
              </a:lnSpc>
              <a:spcBef>
                <a:spcPts val="0"/>
              </a:spcBef>
              <a:spcAft>
                <a:spcPts val="0"/>
              </a:spcAft>
              <a:buClr>
                <a:srgbClr val="03357C"/>
              </a:buClr>
              <a:buSzPts val="1700"/>
              <a:buChar char="●"/>
            </a:pPr>
            <a:r>
              <a:rPr lang="nl-NL" sz="1700">
                <a:solidFill>
                  <a:srgbClr val="03357C"/>
                </a:solidFill>
                <a:latin typeface="Roboto"/>
                <a:ea typeface="Roboto"/>
                <a:cs typeface="Roboto"/>
                <a:sym typeface="Roboto"/>
              </a:rPr>
              <a:t>Seppo (</a:t>
            </a:r>
            <a:r>
              <a:rPr lang="nl-NL" sz="1700" u="sng">
                <a:solidFill>
                  <a:srgbClr val="03357C"/>
                </a:solidFill>
                <a:latin typeface="Roboto"/>
                <a:ea typeface="Roboto"/>
                <a:cs typeface="Roboto"/>
                <a:sym typeface="Roboto"/>
                <a:hlinkClick r:id="rId4">
                  <a:extLst>
                    <a:ext uri="{A12FA001-AC4F-418D-AE19-62706E023703}">
                      <ahyp:hlinkClr xmlns:ahyp="http://schemas.microsoft.com/office/drawing/2018/hyperlinkcolor" val="tx"/>
                    </a:ext>
                  </a:extLst>
                </a:hlinkClick>
              </a:rPr>
              <a:t>https://seppo.io/nl-pedagogy/</a:t>
            </a:r>
            <a:r>
              <a:rPr lang="nl-NL" sz="1700">
                <a:solidFill>
                  <a:srgbClr val="03357C"/>
                </a:solidFill>
                <a:latin typeface="Roboto"/>
                <a:ea typeface="Roboto"/>
                <a:cs typeface="Roboto"/>
                <a:sym typeface="Roboto"/>
              </a:rPr>
              <a:t>) – voeg game-elementen toe aan afbeeldingen en GPS-locaties</a:t>
            </a:r>
            <a:endParaRPr sz="1700">
              <a:solidFill>
                <a:srgbClr val="03357C"/>
              </a:solidFill>
              <a:latin typeface="Roboto"/>
              <a:ea typeface="Roboto"/>
              <a:cs typeface="Roboto"/>
              <a:sym typeface="Roboto"/>
            </a:endParaRPr>
          </a:p>
          <a:p>
            <a:pPr marL="457200" lvl="0" indent="-336550" algn="l" rtl="0">
              <a:lnSpc>
                <a:spcPct val="115000"/>
              </a:lnSpc>
              <a:spcBef>
                <a:spcPts val="0"/>
              </a:spcBef>
              <a:spcAft>
                <a:spcPts val="0"/>
              </a:spcAft>
              <a:buClr>
                <a:srgbClr val="03357C"/>
              </a:buClr>
              <a:buSzPts val="1700"/>
              <a:buChar char="●"/>
            </a:pPr>
            <a:r>
              <a:rPr lang="nl-NL" sz="1700">
                <a:solidFill>
                  <a:srgbClr val="03357C"/>
                </a:solidFill>
                <a:latin typeface="Roboto"/>
                <a:ea typeface="Roboto"/>
                <a:cs typeface="Roboto"/>
                <a:sym typeface="Roboto"/>
              </a:rPr>
              <a:t>ClassDojo (</a:t>
            </a:r>
            <a:r>
              <a:rPr lang="nl-NL" sz="1700" u="sng">
                <a:solidFill>
                  <a:srgbClr val="03357C"/>
                </a:solidFill>
                <a:latin typeface="Roboto"/>
                <a:ea typeface="Roboto"/>
                <a:cs typeface="Roboto"/>
                <a:sym typeface="Roboto"/>
                <a:hlinkClick r:id="rId5">
                  <a:extLst>
                    <a:ext uri="{A12FA001-AC4F-418D-AE19-62706E023703}">
                      <ahyp:hlinkClr xmlns:ahyp="http://schemas.microsoft.com/office/drawing/2018/hyperlinkcolor" val="tx"/>
                    </a:ext>
                  </a:extLst>
                </a:hlinkClick>
              </a:rPr>
              <a:t>https://www.classdojo.com/</a:t>
            </a:r>
            <a:r>
              <a:rPr lang="nl-NL" sz="1700">
                <a:solidFill>
                  <a:srgbClr val="03357C"/>
                </a:solidFill>
                <a:latin typeface="Roboto"/>
                <a:ea typeface="Roboto"/>
                <a:cs typeface="Roboto"/>
                <a:sym typeface="Roboto"/>
              </a:rPr>
              <a:t>) – community en beloningen</a:t>
            </a:r>
            <a:endParaRPr sz="1700">
              <a:solidFill>
                <a:srgbClr val="03357C"/>
              </a:solidFill>
              <a:latin typeface="Roboto"/>
              <a:ea typeface="Roboto"/>
              <a:cs typeface="Roboto"/>
              <a:sym typeface="Roboto"/>
            </a:endParaRPr>
          </a:p>
          <a:p>
            <a:pPr marL="457200" lvl="0" indent="-336550" algn="l" rtl="0">
              <a:lnSpc>
                <a:spcPct val="115000"/>
              </a:lnSpc>
              <a:spcBef>
                <a:spcPts val="0"/>
              </a:spcBef>
              <a:spcAft>
                <a:spcPts val="0"/>
              </a:spcAft>
              <a:buClr>
                <a:srgbClr val="03357C"/>
              </a:buClr>
              <a:buSzPts val="1700"/>
              <a:buChar char="●"/>
            </a:pPr>
            <a:r>
              <a:rPr lang="nl-NL" sz="1700">
                <a:solidFill>
                  <a:srgbClr val="03357C"/>
                </a:solidFill>
                <a:latin typeface="Roboto"/>
                <a:ea typeface="Roboto"/>
                <a:cs typeface="Roboto"/>
                <a:sym typeface="Roboto"/>
              </a:rPr>
              <a:t>Classcraft (</a:t>
            </a:r>
            <a:r>
              <a:rPr lang="nl-NL" sz="1700" u="sng">
                <a:solidFill>
                  <a:srgbClr val="03357C"/>
                </a:solidFill>
                <a:latin typeface="Roboto"/>
                <a:ea typeface="Roboto"/>
                <a:cs typeface="Roboto"/>
                <a:sym typeface="Roboto"/>
                <a:hlinkClick r:id="rId6">
                  <a:extLst>
                    <a:ext uri="{A12FA001-AC4F-418D-AE19-62706E023703}">
                      <ahyp:hlinkClr xmlns:ahyp="http://schemas.microsoft.com/office/drawing/2018/hyperlinkcolor" val="tx"/>
                    </a:ext>
                  </a:extLst>
                </a:hlinkClick>
              </a:rPr>
              <a:t>https://www.classcraft.com/</a:t>
            </a:r>
            <a:r>
              <a:rPr lang="nl-NL" sz="1700">
                <a:solidFill>
                  <a:srgbClr val="03357C"/>
                </a:solidFill>
                <a:latin typeface="Roboto"/>
                <a:ea typeface="Roboto"/>
                <a:cs typeface="Roboto"/>
                <a:sym typeface="Roboto"/>
              </a:rPr>
              <a:t>) – gamify groepsdynamiek en gedrag</a:t>
            </a:r>
            <a:endParaRPr sz="1700">
              <a:solidFill>
                <a:srgbClr val="03357C"/>
              </a:solidFill>
              <a:latin typeface="Roboto"/>
              <a:ea typeface="Roboto"/>
              <a:cs typeface="Roboto"/>
              <a:sym typeface="Roboto"/>
            </a:endParaRPr>
          </a:p>
          <a:p>
            <a:pPr marL="457200" lvl="0" indent="-336550" algn="l" rtl="0">
              <a:lnSpc>
                <a:spcPct val="115000"/>
              </a:lnSpc>
              <a:spcBef>
                <a:spcPts val="0"/>
              </a:spcBef>
              <a:spcAft>
                <a:spcPts val="0"/>
              </a:spcAft>
              <a:buClr>
                <a:srgbClr val="03357C"/>
              </a:buClr>
              <a:buSzPts val="1700"/>
              <a:buChar char="●"/>
            </a:pPr>
            <a:r>
              <a:rPr lang="nl-NL" sz="1700">
                <a:solidFill>
                  <a:srgbClr val="03357C"/>
                </a:solidFill>
                <a:latin typeface="Roboto"/>
                <a:ea typeface="Roboto"/>
                <a:cs typeface="Roboto"/>
                <a:sym typeface="Roboto"/>
              </a:rPr>
              <a:t>GooseChase (</a:t>
            </a:r>
            <a:r>
              <a:rPr lang="nl-NL" sz="1700" u="sng">
                <a:solidFill>
                  <a:srgbClr val="03357C"/>
                </a:solidFill>
                <a:latin typeface="Roboto"/>
                <a:ea typeface="Roboto"/>
                <a:cs typeface="Roboto"/>
                <a:sym typeface="Roboto"/>
                <a:hlinkClick r:id="rId7">
                  <a:extLst>
                    <a:ext uri="{A12FA001-AC4F-418D-AE19-62706E023703}">
                      <ahyp:hlinkClr xmlns:ahyp="http://schemas.microsoft.com/office/drawing/2018/hyperlinkcolor" val="tx"/>
                    </a:ext>
                  </a:extLst>
                </a:hlinkClick>
              </a:rPr>
              <a:t>https://www.goosechase.com</a:t>
            </a:r>
            <a:r>
              <a:rPr lang="nl-NL" sz="1700">
                <a:solidFill>
                  <a:srgbClr val="03357C"/>
                </a:solidFill>
                <a:latin typeface="Roboto"/>
                <a:ea typeface="Roboto"/>
                <a:cs typeface="Roboto"/>
                <a:sym typeface="Roboto"/>
              </a:rPr>
              <a:t>) – speurtochten maken</a:t>
            </a:r>
            <a:endParaRPr sz="1700">
              <a:solidFill>
                <a:srgbClr val="03357C"/>
              </a:solidFill>
              <a:latin typeface="Roboto"/>
              <a:ea typeface="Roboto"/>
              <a:cs typeface="Roboto"/>
              <a:sym typeface="Roboto"/>
            </a:endParaRPr>
          </a:p>
          <a:p>
            <a:pPr marL="457200" lvl="0" indent="-336550" algn="l" rtl="0">
              <a:lnSpc>
                <a:spcPct val="115000"/>
              </a:lnSpc>
              <a:spcBef>
                <a:spcPts val="0"/>
              </a:spcBef>
              <a:spcAft>
                <a:spcPts val="0"/>
              </a:spcAft>
              <a:buClr>
                <a:srgbClr val="03357C"/>
              </a:buClr>
              <a:buSzPts val="1700"/>
              <a:buChar char="●"/>
            </a:pPr>
            <a:r>
              <a:rPr lang="nl-NL" sz="1700">
                <a:solidFill>
                  <a:srgbClr val="03357C"/>
                </a:solidFill>
                <a:latin typeface="Roboto"/>
                <a:ea typeface="Roboto"/>
                <a:cs typeface="Roboto"/>
                <a:sym typeface="Roboto"/>
              </a:rPr>
              <a:t>Avatar Maker (</a:t>
            </a:r>
            <a:r>
              <a:rPr lang="nl-NL" sz="1700" u="sng">
                <a:solidFill>
                  <a:srgbClr val="03357C"/>
                </a:solidFill>
                <a:latin typeface="Roboto"/>
                <a:ea typeface="Roboto"/>
                <a:cs typeface="Roboto"/>
                <a:sym typeface="Roboto"/>
                <a:hlinkClick r:id="rId8">
                  <a:extLst>
                    <a:ext uri="{A12FA001-AC4F-418D-AE19-62706E023703}">
                      <ahyp:hlinkClr xmlns:ahyp="http://schemas.microsoft.com/office/drawing/2018/hyperlinkcolor" val="tx"/>
                    </a:ext>
                  </a:extLst>
                </a:hlinkClick>
              </a:rPr>
              <a:t>https://avatarmaker.com/</a:t>
            </a:r>
            <a:r>
              <a:rPr lang="nl-NL" sz="1700">
                <a:solidFill>
                  <a:srgbClr val="03357C"/>
                </a:solidFill>
                <a:latin typeface="Roboto"/>
                <a:ea typeface="Roboto"/>
                <a:cs typeface="Roboto"/>
                <a:sym typeface="Roboto"/>
              </a:rPr>
              <a:t>) – maak avatars</a:t>
            </a:r>
            <a:endParaRPr sz="1700">
              <a:solidFill>
                <a:srgbClr val="03357C"/>
              </a:solidFill>
              <a:latin typeface="Roboto"/>
              <a:ea typeface="Roboto"/>
              <a:cs typeface="Roboto"/>
              <a:sym typeface="Roboto"/>
            </a:endParaRPr>
          </a:p>
          <a:p>
            <a:pPr marL="457200" lvl="0" indent="-336550" algn="l" rtl="0">
              <a:lnSpc>
                <a:spcPct val="115000"/>
              </a:lnSpc>
              <a:spcBef>
                <a:spcPts val="0"/>
              </a:spcBef>
              <a:spcAft>
                <a:spcPts val="0"/>
              </a:spcAft>
              <a:buClr>
                <a:srgbClr val="03357C"/>
              </a:buClr>
              <a:buSzPts val="1700"/>
              <a:buChar char="●"/>
            </a:pPr>
            <a:r>
              <a:rPr lang="nl-NL" sz="1700">
                <a:solidFill>
                  <a:srgbClr val="03357C"/>
                </a:solidFill>
                <a:latin typeface="Roboto"/>
                <a:ea typeface="Roboto"/>
                <a:cs typeface="Roboto"/>
                <a:sym typeface="Roboto"/>
              </a:rPr>
              <a:t>Ready Player Me (</a:t>
            </a:r>
            <a:r>
              <a:rPr lang="nl-NL" sz="1700" u="sng">
                <a:solidFill>
                  <a:srgbClr val="03357C"/>
                </a:solidFill>
                <a:latin typeface="Roboto"/>
                <a:ea typeface="Roboto"/>
                <a:cs typeface="Roboto"/>
                <a:sym typeface="Roboto"/>
                <a:hlinkClick r:id="rId9">
                  <a:extLst>
                    <a:ext uri="{A12FA001-AC4F-418D-AE19-62706E023703}">
                      <ahyp:hlinkClr xmlns:ahyp="http://schemas.microsoft.com/office/drawing/2018/hyperlinkcolor" val="tx"/>
                    </a:ext>
                  </a:extLst>
                </a:hlinkClick>
              </a:rPr>
              <a:t>https://readyplayer.me/</a:t>
            </a:r>
            <a:r>
              <a:rPr lang="nl-NL" sz="1700">
                <a:solidFill>
                  <a:srgbClr val="03357C"/>
                </a:solidFill>
                <a:latin typeface="Roboto"/>
                <a:ea typeface="Roboto"/>
                <a:cs typeface="Roboto"/>
                <a:sym typeface="Roboto"/>
              </a:rPr>
              <a:t>) – avatar voor Metaverse</a:t>
            </a:r>
            <a:endParaRPr sz="1700">
              <a:solidFill>
                <a:srgbClr val="03357C"/>
              </a:solidFill>
              <a:latin typeface="Roboto"/>
              <a:ea typeface="Roboto"/>
              <a:cs typeface="Roboto"/>
              <a:sym typeface="Roboto"/>
            </a:endParaRPr>
          </a:p>
          <a:p>
            <a:pPr marL="457200" lvl="0" indent="-336550" algn="l" rtl="0">
              <a:lnSpc>
                <a:spcPct val="115000"/>
              </a:lnSpc>
              <a:spcBef>
                <a:spcPts val="0"/>
              </a:spcBef>
              <a:spcAft>
                <a:spcPts val="0"/>
              </a:spcAft>
              <a:buClr>
                <a:srgbClr val="03357C"/>
              </a:buClr>
              <a:buSzPts val="1700"/>
              <a:buChar char="●"/>
            </a:pPr>
            <a:r>
              <a:rPr lang="nl-NL" sz="1700">
                <a:solidFill>
                  <a:srgbClr val="03357C"/>
                </a:solidFill>
                <a:latin typeface="Roboto"/>
                <a:ea typeface="Roboto"/>
                <a:cs typeface="Roboto"/>
                <a:sym typeface="Roboto"/>
              </a:rPr>
              <a:t>Minecraft education (</a:t>
            </a:r>
            <a:r>
              <a:rPr lang="nl-NL" sz="1700" u="sng">
                <a:solidFill>
                  <a:srgbClr val="03357C"/>
                </a:solidFill>
                <a:latin typeface="Roboto"/>
                <a:ea typeface="Roboto"/>
                <a:cs typeface="Roboto"/>
                <a:sym typeface="Roboto"/>
                <a:hlinkClick r:id="rId10">
                  <a:extLst>
                    <a:ext uri="{A12FA001-AC4F-418D-AE19-62706E023703}">
                      <ahyp:hlinkClr xmlns:ahyp="http://schemas.microsoft.com/office/drawing/2018/hyperlinkcolor" val="tx"/>
                    </a:ext>
                  </a:extLst>
                </a:hlinkClick>
              </a:rPr>
              <a:t>https://education.minecraft.net/</a:t>
            </a:r>
            <a:r>
              <a:rPr lang="nl-NL" sz="1700">
                <a:solidFill>
                  <a:srgbClr val="03357C"/>
                </a:solidFill>
                <a:latin typeface="Roboto"/>
                <a:ea typeface="Roboto"/>
                <a:cs typeface="Roboto"/>
                <a:sym typeface="Roboto"/>
              </a:rPr>
              <a:t>) – les geven met Minecraft</a:t>
            </a:r>
            <a:endParaRPr sz="1700">
              <a:solidFill>
                <a:srgbClr val="03357C"/>
              </a:solidFill>
              <a:latin typeface="Roboto"/>
              <a:ea typeface="Roboto"/>
              <a:cs typeface="Roboto"/>
              <a:sym typeface="Roboto"/>
            </a:endParaRPr>
          </a:p>
          <a:p>
            <a:pPr marL="457200" lvl="0" indent="-336550" algn="l" rtl="0">
              <a:lnSpc>
                <a:spcPct val="115000"/>
              </a:lnSpc>
              <a:spcBef>
                <a:spcPts val="0"/>
              </a:spcBef>
              <a:spcAft>
                <a:spcPts val="0"/>
              </a:spcAft>
              <a:buClr>
                <a:srgbClr val="03357C"/>
              </a:buClr>
              <a:buSzPts val="1700"/>
              <a:buChar char="●"/>
            </a:pPr>
            <a:r>
              <a:rPr lang="nl-NL" sz="1700">
                <a:solidFill>
                  <a:srgbClr val="03357C"/>
                </a:solidFill>
                <a:latin typeface="Roboto"/>
                <a:ea typeface="Roboto"/>
                <a:cs typeface="Roboto"/>
                <a:sym typeface="Roboto"/>
              </a:rPr>
              <a:t>Peardeck (</a:t>
            </a:r>
            <a:r>
              <a:rPr lang="nl-NL" sz="1700" u="sng">
                <a:solidFill>
                  <a:srgbClr val="03357C"/>
                </a:solidFill>
                <a:latin typeface="Roboto"/>
                <a:ea typeface="Roboto"/>
                <a:cs typeface="Roboto"/>
                <a:sym typeface="Roboto"/>
                <a:hlinkClick r:id="rId11">
                  <a:extLst>
                    <a:ext uri="{A12FA001-AC4F-418D-AE19-62706E023703}">
                      <ahyp:hlinkClr xmlns:ahyp="http://schemas.microsoft.com/office/drawing/2018/hyperlinkcolor" val="tx"/>
                    </a:ext>
                  </a:extLst>
                </a:hlinkClick>
              </a:rPr>
              <a:t>https://www.peardeck.com</a:t>
            </a:r>
            <a:r>
              <a:rPr lang="nl-NL" sz="1700">
                <a:solidFill>
                  <a:srgbClr val="03357C"/>
                </a:solidFill>
                <a:latin typeface="Roboto"/>
                <a:ea typeface="Roboto"/>
                <a:cs typeface="Roboto"/>
                <a:sym typeface="Roboto"/>
              </a:rPr>
              <a:t>) – interactieve presentaties</a:t>
            </a:r>
            <a:endParaRPr sz="1700">
              <a:solidFill>
                <a:srgbClr val="03357C"/>
              </a:solidFill>
              <a:latin typeface="Roboto"/>
              <a:ea typeface="Roboto"/>
              <a:cs typeface="Roboto"/>
              <a:sym typeface="Roboto"/>
            </a:endParaRPr>
          </a:p>
          <a:p>
            <a:pPr marL="457200" lvl="0" indent="-336550" algn="l" rtl="0">
              <a:spcBef>
                <a:spcPts val="0"/>
              </a:spcBef>
              <a:spcAft>
                <a:spcPts val="0"/>
              </a:spcAft>
              <a:buClr>
                <a:srgbClr val="03357C"/>
              </a:buClr>
              <a:buSzPts val="1700"/>
              <a:buChar char="●"/>
            </a:pPr>
            <a:r>
              <a:rPr lang="nl-NL" sz="1700">
                <a:solidFill>
                  <a:srgbClr val="03357C"/>
                </a:solidFill>
                <a:latin typeface="Roboto"/>
                <a:ea typeface="Roboto"/>
                <a:cs typeface="Roboto"/>
                <a:sym typeface="Roboto"/>
              </a:rPr>
              <a:t>GimKit (</a:t>
            </a:r>
            <a:r>
              <a:rPr lang="nl-NL" sz="1700" u="sng">
                <a:solidFill>
                  <a:srgbClr val="03357C"/>
                </a:solidFill>
                <a:latin typeface="Roboto"/>
                <a:ea typeface="Roboto"/>
                <a:cs typeface="Roboto"/>
                <a:sym typeface="Roboto"/>
                <a:hlinkClick r:id="rId12">
                  <a:extLst>
                    <a:ext uri="{A12FA001-AC4F-418D-AE19-62706E023703}">
                      <ahyp:hlinkClr xmlns:ahyp="http://schemas.microsoft.com/office/drawing/2018/hyperlinkcolor" val="tx"/>
                    </a:ext>
                  </a:extLst>
                </a:hlinkClick>
              </a:rPr>
              <a:t>https://www.gimkit.com/</a:t>
            </a:r>
            <a:r>
              <a:rPr lang="nl-NL" sz="1700">
                <a:solidFill>
                  <a:srgbClr val="03357C"/>
                </a:solidFill>
                <a:latin typeface="Roboto"/>
                <a:ea typeface="Roboto"/>
                <a:cs typeface="Roboto"/>
                <a:sym typeface="Roboto"/>
              </a:rPr>
              <a:t>) – quiz met verdienen en verliezen</a:t>
            </a:r>
            <a:endParaRPr sz="1100">
              <a:solidFill>
                <a:srgbClr val="03357C"/>
              </a:solidFill>
              <a:latin typeface="Roboto"/>
              <a:ea typeface="Roboto"/>
              <a:cs typeface="Roboto"/>
              <a:sym typeface="Roboto"/>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4" name="Graphic 3">
            <a:extLst>
              <a:ext uri="{FF2B5EF4-FFF2-40B4-BE49-F238E27FC236}">
                <a16:creationId xmlns:a16="http://schemas.microsoft.com/office/drawing/2014/main" id="{67925F80-D4F3-467D-8B45-A6752049C8F4}"/>
              </a:ext>
            </a:extLst>
          </p:cNvPr>
          <p:cNvGrpSpPr/>
          <p:nvPr/>
        </p:nvGrpSpPr>
        <p:grpSpPr>
          <a:xfrm>
            <a:off x="305333" y="220141"/>
            <a:ext cx="548640" cy="217740"/>
            <a:chOff x="305333" y="220141"/>
            <a:chExt cx="548640" cy="217740"/>
          </a:xfrm>
          <a:solidFill>
            <a:schemeClr val="tx1"/>
          </a:solidFill>
        </p:grpSpPr>
        <p:sp>
          <p:nvSpPr>
            <p:cNvPr id="5" name="Vrije vorm: vorm 4">
              <a:extLst>
                <a:ext uri="{FF2B5EF4-FFF2-40B4-BE49-F238E27FC236}">
                  <a16:creationId xmlns:a16="http://schemas.microsoft.com/office/drawing/2014/main" id="{CC69C13A-758E-42D2-9DFD-7154C4A4D9DF}"/>
                </a:ext>
              </a:extLst>
            </p:cNvPr>
            <p:cNvSpPr/>
            <p:nvPr/>
          </p:nvSpPr>
          <p:spPr>
            <a:xfrm>
              <a:off x="305333" y="280415"/>
              <a:ext cx="121920" cy="129539"/>
            </a:xfrm>
            <a:custGeom>
              <a:avLst/>
              <a:gdLst>
                <a:gd name="connsiteX0" fmla="*/ 67056 w 121920"/>
                <a:gd name="connsiteY0" fmla="*/ 132740 h 129539"/>
                <a:gd name="connsiteX1" fmla="*/ 0 w 121920"/>
                <a:gd name="connsiteY1" fmla="*/ 66522 h 129539"/>
                <a:gd name="connsiteX2" fmla="*/ 67056 w 121920"/>
                <a:gd name="connsiteY2" fmla="*/ 0 h 129539"/>
                <a:gd name="connsiteX3" fmla="*/ 123139 w 121920"/>
                <a:gd name="connsiteY3" fmla="*/ 31394 h 129539"/>
                <a:gd name="connsiteX4" fmla="*/ 92202 w 121920"/>
                <a:gd name="connsiteY4" fmla="*/ 49073 h 129539"/>
                <a:gd name="connsiteX5" fmla="*/ 66980 w 121920"/>
                <a:gd name="connsiteY5" fmla="*/ 35052 h 129539"/>
                <a:gd name="connsiteX6" fmla="*/ 35814 w 121920"/>
                <a:gd name="connsiteY6" fmla="*/ 66522 h 129539"/>
                <a:gd name="connsiteX7" fmla="*/ 66980 w 121920"/>
                <a:gd name="connsiteY7" fmla="*/ 97688 h 129539"/>
                <a:gd name="connsiteX8" fmla="*/ 94488 w 121920"/>
                <a:gd name="connsiteY8" fmla="*/ 81610 h 129539"/>
                <a:gd name="connsiteX9" fmla="*/ 126949 w 121920"/>
                <a:gd name="connsiteY9" fmla="*/ 96164 h 129539"/>
                <a:gd name="connsiteX10" fmla="*/ 67056 w 121920"/>
                <a:gd name="connsiteY10" fmla="*/ 132740 h 129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 h="129539">
                  <a:moveTo>
                    <a:pt x="67056" y="132740"/>
                  </a:moveTo>
                  <a:cubicBezTo>
                    <a:pt x="28880" y="132740"/>
                    <a:pt x="0" y="104394"/>
                    <a:pt x="0" y="66522"/>
                  </a:cubicBezTo>
                  <a:cubicBezTo>
                    <a:pt x="0" y="28575"/>
                    <a:pt x="28804" y="0"/>
                    <a:pt x="67056" y="0"/>
                  </a:cubicBezTo>
                  <a:cubicBezTo>
                    <a:pt x="91973" y="0"/>
                    <a:pt x="113005" y="12497"/>
                    <a:pt x="123139" y="31394"/>
                  </a:cubicBezTo>
                  <a:lnTo>
                    <a:pt x="92202" y="49073"/>
                  </a:lnTo>
                  <a:cubicBezTo>
                    <a:pt x="87554" y="40538"/>
                    <a:pt x="78181" y="35052"/>
                    <a:pt x="66980" y="35052"/>
                  </a:cubicBezTo>
                  <a:cubicBezTo>
                    <a:pt x="48768" y="35052"/>
                    <a:pt x="35814" y="48539"/>
                    <a:pt x="35814" y="66522"/>
                  </a:cubicBezTo>
                  <a:cubicBezTo>
                    <a:pt x="35814" y="84201"/>
                    <a:pt x="48768" y="97688"/>
                    <a:pt x="66980" y="97688"/>
                  </a:cubicBezTo>
                  <a:cubicBezTo>
                    <a:pt x="79477" y="97688"/>
                    <a:pt x="89611" y="91744"/>
                    <a:pt x="94488" y="81610"/>
                  </a:cubicBezTo>
                  <a:lnTo>
                    <a:pt x="126949" y="96164"/>
                  </a:lnTo>
                  <a:cubicBezTo>
                    <a:pt x="117500" y="118186"/>
                    <a:pt x="94336" y="132740"/>
                    <a:pt x="67056" y="132740"/>
                  </a:cubicBezTo>
                  <a:close/>
                </a:path>
              </a:pathLst>
            </a:custGeom>
            <a:grpFill/>
            <a:ln w="7620" cap="flat">
              <a:noFill/>
              <a:prstDash val="solid"/>
              <a:miter/>
            </a:ln>
          </p:spPr>
          <p:txBody>
            <a:bodyPr rtlCol="0" anchor="ctr"/>
            <a:lstStyle/>
            <a:p>
              <a:endParaRPr lang="nl-NL" dirty="0"/>
            </a:p>
          </p:txBody>
        </p:sp>
        <p:sp>
          <p:nvSpPr>
            <p:cNvPr id="6" name="Vrije vorm: vorm 5">
              <a:extLst>
                <a:ext uri="{FF2B5EF4-FFF2-40B4-BE49-F238E27FC236}">
                  <a16:creationId xmlns:a16="http://schemas.microsoft.com/office/drawing/2014/main" id="{EA708F71-2EA5-48C0-B018-B8CC6009BDEC}"/>
                </a:ext>
              </a:extLst>
            </p:cNvPr>
            <p:cNvSpPr/>
            <p:nvPr/>
          </p:nvSpPr>
          <p:spPr>
            <a:xfrm>
              <a:off x="441350" y="282243"/>
              <a:ext cx="114300" cy="129539"/>
            </a:xfrm>
            <a:custGeom>
              <a:avLst/>
              <a:gdLst>
                <a:gd name="connsiteX0" fmla="*/ 121310 w 114300"/>
                <a:gd name="connsiteY0" fmla="*/ 69951 h 129539"/>
                <a:gd name="connsiteX1" fmla="*/ 60503 w 114300"/>
                <a:gd name="connsiteY1" fmla="*/ 131749 h 129539"/>
                <a:gd name="connsiteX2" fmla="*/ 0 w 114300"/>
                <a:gd name="connsiteY2" fmla="*/ 69951 h 129539"/>
                <a:gd name="connsiteX3" fmla="*/ 0 w 114300"/>
                <a:gd name="connsiteY3" fmla="*/ 0 h 129539"/>
                <a:gd name="connsiteX4" fmla="*/ 36347 w 114300"/>
                <a:gd name="connsiteY4" fmla="*/ 0 h 129539"/>
                <a:gd name="connsiteX5" fmla="*/ 36347 w 114300"/>
                <a:gd name="connsiteY5" fmla="*/ 69951 h 129539"/>
                <a:gd name="connsiteX6" fmla="*/ 60503 w 114300"/>
                <a:gd name="connsiteY6" fmla="*/ 96697 h 129539"/>
                <a:gd name="connsiteX7" fmla="*/ 84658 w 114300"/>
                <a:gd name="connsiteY7" fmla="*/ 69951 h 129539"/>
                <a:gd name="connsiteX8" fmla="*/ 84658 w 114300"/>
                <a:gd name="connsiteY8" fmla="*/ 0 h 129539"/>
                <a:gd name="connsiteX9" fmla="*/ 121310 w 114300"/>
                <a:gd name="connsiteY9" fmla="*/ 0 h 129539"/>
                <a:gd name="connsiteX10" fmla="*/ 121310 w 114300"/>
                <a:gd name="connsiteY10" fmla="*/ 69951 h 129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4300" h="129539">
                  <a:moveTo>
                    <a:pt x="121310" y="69951"/>
                  </a:moveTo>
                  <a:cubicBezTo>
                    <a:pt x="121310" y="106298"/>
                    <a:pt x="96393" y="131749"/>
                    <a:pt x="60503" y="131749"/>
                  </a:cubicBezTo>
                  <a:cubicBezTo>
                    <a:pt x="24917" y="131749"/>
                    <a:pt x="0" y="106298"/>
                    <a:pt x="0" y="69951"/>
                  </a:cubicBezTo>
                  <a:lnTo>
                    <a:pt x="0" y="0"/>
                  </a:lnTo>
                  <a:lnTo>
                    <a:pt x="36347" y="0"/>
                  </a:lnTo>
                  <a:lnTo>
                    <a:pt x="36347" y="69951"/>
                  </a:lnTo>
                  <a:cubicBezTo>
                    <a:pt x="36347" y="86334"/>
                    <a:pt x="45720" y="96697"/>
                    <a:pt x="60503" y="96697"/>
                  </a:cubicBezTo>
                  <a:cubicBezTo>
                    <a:pt x="75286" y="96697"/>
                    <a:pt x="84658" y="86334"/>
                    <a:pt x="84658" y="69951"/>
                  </a:cubicBezTo>
                  <a:lnTo>
                    <a:pt x="84658" y="0"/>
                  </a:lnTo>
                  <a:lnTo>
                    <a:pt x="121310" y="0"/>
                  </a:lnTo>
                  <a:lnTo>
                    <a:pt x="121310" y="69951"/>
                  </a:lnTo>
                  <a:close/>
                </a:path>
              </a:pathLst>
            </a:custGeom>
            <a:grpFill/>
            <a:ln w="7620" cap="flat">
              <a:noFill/>
              <a:prstDash val="solid"/>
              <a:miter/>
            </a:ln>
          </p:spPr>
          <p:txBody>
            <a:bodyPr rtlCol="0" anchor="ctr"/>
            <a:lstStyle/>
            <a:p>
              <a:endParaRPr lang="nl-NL" dirty="0"/>
            </a:p>
          </p:txBody>
        </p:sp>
        <p:sp>
          <p:nvSpPr>
            <p:cNvPr id="7" name="Vrije vorm: vorm 6">
              <a:extLst>
                <a:ext uri="{FF2B5EF4-FFF2-40B4-BE49-F238E27FC236}">
                  <a16:creationId xmlns:a16="http://schemas.microsoft.com/office/drawing/2014/main" id="{88A24C1F-D99F-4569-AF79-84B7892FA987}"/>
                </a:ext>
              </a:extLst>
            </p:cNvPr>
            <p:cNvSpPr/>
            <p:nvPr/>
          </p:nvSpPr>
          <p:spPr>
            <a:xfrm>
              <a:off x="579577" y="282091"/>
              <a:ext cx="76200" cy="121919"/>
            </a:xfrm>
            <a:custGeom>
              <a:avLst/>
              <a:gdLst>
                <a:gd name="connsiteX0" fmla="*/ 78181 w 76200"/>
                <a:gd name="connsiteY0" fmla="*/ 34823 h 121919"/>
                <a:gd name="connsiteX1" fmla="*/ 36347 w 76200"/>
                <a:gd name="connsiteY1" fmla="*/ 34823 h 121919"/>
                <a:gd name="connsiteX2" fmla="*/ 36347 w 76200"/>
                <a:gd name="connsiteY2" fmla="*/ 129463 h 121919"/>
                <a:gd name="connsiteX3" fmla="*/ 0 w 76200"/>
                <a:gd name="connsiteY3" fmla="*/ 129463 h 121919"/>
                <a:gd name="connsiteX4" fmla="*/ 0 w 76200"/>
                <a:gd name="connsiteY4" fmla="*/ 0 h 121919"/>
                <a:gd name="connsiteX5" fmla="*/ 78181 w 76200"/>
                <a:gd name="connsiteY5" fmla="*/ 0 h 121919"/>
                <a:gd name="connsiteX6" fmla="*/ 78181 w 76200"/>
                <a:gd name="connsiteY6" fmla="*/ 34823 h 121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200" h="121919">
                  <a:moveTo>
                    <a:pt x="78181" y="34823"/>
                  </a:moveTo>
                  <a:lnTo>
                    <a:pt x="36347" y="34823"/>
                  </a:lnTo>
                  <a:lnTo>
                    <a:pt x="36347" y="129463"/>
                  </a:lnTo>
                  <a:lnTo>
                    <a:pt x="0" y="129463"/>
                  </a:lnTo>
                  <a:lnTo>
                    <a:pt x="0" y="0"/>
                  </a:lnTo>
                  <a:lnTo>
                    <a:pt x="78181" y="0"/>
                  </a:lnTo>
                  <a:lnTo>
                    <a:pt x="78181" y="34823"/>
                  </a:lnTo>
                  <a:close/>
                </a:path>
              </a:pathLst>
            </a:custGeom>
            <a:grpFill/>
            <a:ln w="7620" cap="flat">
              <a:noFill/>
              <a:prstDash val="solid"/>
              <a:miter/>
            </a:ln>
          </p:spPr>
          <p:txBody>
            <a:bodyPr rtlCol="0" anchor="ctr"/>
            <a:lstStyle/>
            <a:p>
              <a:endParaRPr lang="nl-NL" dirty="0"/>
            </a:p>
          </p:txBody>
        </p:sp>
        <p:sp>
          <p:nvSpPr>
            <p:cNvPr id="8" name="Vrije vorm: vorm 7">
              <a:extLst>
                <a:ext uri="{FF2B5EF4-FFF2-40B4-BE49-F238E27FC236}">
                  <a16:creationId xmlns:a16="http://schemas.microsoft.com/office/drawing/2014/main" id="{BE771A5C-222B-449C-874D-8F93554B504C}"/>
                </a:ext>
              </a:extLst>
            </p:cNvPr>
            <p:cNvSpPr/>
            <p:nvPr/>
          </p:nvSpPr>
          <p:spPr>
            <a:xfrm>
              <a:off x="669265" y="220141"/>
              <a:ext cx="38100" cy="190499"/>
            </a:xfrm>
            <a:custGeom>
              <a:avLst/>
              <a:gdLst>
                <a:gd name="connsiteX0" fmla="*/ 44653 w 38100"/>
                <a:gd name="connsiteY0" fmla="*/ 22098 h 190499"/>
                <a:gd name="connsiteX1" fmla="*/ 22327 w 38100"/>
                <a:gd name="connsiteY1" fmla="*/ 44424 h 190499"/>
                <a:gd name="connsiteX2" fmla="*/ 0 w 38100"/>
                <a:gd name="connsiteY2" fmla="*/ 22098 h 190499"/>
                <a:gd name="connsiteX3" fmla="*/ 22327 w 38100"/>
                <a:gd name="connsiteY3" fmla="*/ 0 h 190499"/>
                <a:gd name="connsiteX4" fmla="*/ 44653 w 38100"/>
                <a:gd name="connsiteY4" fmla="*/ 22098 h 190499"/>
                <a:gd name="connsiteX5" fmla="*/ 40691 w 38100"/>
                <a:gd name="connsiteY5" fmla="*/ 61874 h 190499"/>
                <a:gd name="connsiteX6" fmla="*/ 40691 w 38100"/>
                <a:gd name="connsiteY6" fmla="*/ 191413 h 190499"/>
                <a:gd name="connsiteX7" fmla="*/ 4039 w 38100"/>
                <a:gd name="connsiteY7" fmla="*/ 191413 h 190499"/>
                <a:gd name="connsiteX8" fmla="*/ 4039 w 38100"/>
                <a:gd name="connsiteY8" fmla="*/ 61874 h 190499"/>
                <a:gd name="connsiteX9" fmla="*/ 40691 w 38100"/>
                <a:gd name="connsiteY9" fmla="*/ 61874 h 19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100" h="190499">
                  <a:moveTo>
                    <a:pt x="44653" y="22098"/>
                  </a:moveTo>
                  <a:cubicBezTo>
                    <a:pt x="44653" y="34290"/>
                    <a:pt x="34519" y="44424"/>
                    <a:pt x="22327" y="44424"/>
                  </a:cubicBezTo>
                  <a:cubicBezTo>
                    <a:pt x="10135" y="44424"/>
                    <a:pt x="0" y="34290"/>
                    <a:pt x="0" y="22098"/>
                  </a:cubicBezTo>
                  <a:cubicBezTo>
                    <a:pt x="0" y="10135"/>
                    <a:pt x="10135" y="0"/>
                    <a:pt x="22327" y="0"/>
                  </a:cubicBezTo>
                  <a:cubicBezTo>
                    <a:pt x="34519" y="76"/>
                    <a:pt x="44653" y="10211"/>
                    <a:pt x="44653" y="22098"/>
                  </a:cubicBezTo>
                  <a:close/>
                  <a:moveTo>
                    <a:pt x="40691" y="61874"/>
                  </a:moveTo>
                  <a:lnTo>
                    <a:pt x="40691" y="191413"/>
                  </a:lnTo>
                  <a:lnTo>
                    <a:pt x="4039" y="191413"/>
                  </a:lnTo>
                  <a:lnTo>
                    <a:pt x="4039" y="61874"/>
                  </a:lnTo>
                  <a:lnTo>
                    <a:pt x="40691" y="61874"/>
                  </a:lnTo>
                  <a:close/>
                </a:path>
              </a:pathLst>
            </a:custGeom>
            <a:grpFill/>
            <a:ln w="7620" cap="flat">
              <a:noFill/>
              <a:prstDash val="solid"/>
              <a:miter/>
            </a:ln>
          </p:spPr>
          <p:txBody>
            <a:bodyPr rtlCol="0" anchor="ctr"/>
            <a:lstStyle/>
            <a:p>
              <a:endParaRPr lang="nl-NL" dirty="0"/>
            </a:p>
          </p:txBody>
        </p:sp>
        <p:sp>
          <p:nvSpPr>
            <p:cNvPr id="9" name="Vrije vorm: vorm 8">
              <a:extLst>
                <a:ext uri="{FF2B5EF4-FFF2-40B4-BE49-F238E27FC236}">
                  <a16:creationId xmlns:a16="http://schemas.microsoft.com/office/drawing/2014/main" id="{0F8DCE18-D319-4A91-BE8C-F07DFC021B15}"/>
                </a:ext>
              </a:extLst>
            </p:cNvPr>
            <p:cNvSpPr/>
            <p:nvPr/>
          </p:nvSpPr>
          <p:spPr>
            <a:xfrm>
              <a:off x="727177" y="280338"/>
              <a:ext cx="129540" cy="129539"/>
            </a:xfrm>
            <a:custGeom>
              <a:avLst/>
              <a:gdLst>
                <a:gd name="connsiteX0" fmla="*/ 132436 w 129540"/>
                <a:gd name="connsiteY0" fmla="*/ 66522 h 129539"/>
                <a:gd name="connsiteX1" fmla="*/ 66218 w 129540"/>
                <a:gd name="connsiteY1" fmla="*/ 132740 h 129539"/>
                <a:gd name="connsiteX2" fmla="*/ 0 w 129540"/>
                <a:gd name="connsiteY2" fmla="*/ 66522 h 129539"/>
                <a:gd name="connsiteX3" fmla="*/ 66218 w 129540"/>
                <a:gd name="connsiteY3" fmla="*/ 0 h 129539"/>
                <a:gd name="connsiteX4" fmla="*/ 132436 w 129540"/>
                <a:gd name="connsiteY4" fmla="*/ 66522 h 129539"/>
                <a:gd name="connsiteX5" fmla="*/ 35814 w 129540"/>
                <a:gd name="connsiteY5" fmla="*/ 66522 h 129539"/>
                <a:gd name="connsiteX6" fmla="*/ 66218 w 129540"/>
                <a:gd name="connsiteY6" fmla="*/ 97688 h 129539"/>
                <a:gd name="connsiteX7" fmla="*/ 96622 w 129540"/>
                <a:gd name="connsiteY7" fmla="*/ 66522 h 129539"/>
                <a:gd name="connsiteX8" fmla="*/ 66218 w 129540"/>
                <a:gd name="connsiteY8" fmla="*/ 35052 h 129539"/>
                <a:gd name="connsiteX9" fmla="*/ 35814 w 129540"/>
                <a:gd name="connsiteY9" fmla="*/ 66522 h 129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9540" h="129539">
                  <a:moveTo>
                    <a:pt x="132436" y="66522"/>
                  </a:moveTo>
                  <a:cubicBezTo>
                    <a:pt x="132436" y="104470"/>
                    <a:pt x="103632" y="132740"/>
                    <a:pt x="66218" y="132740"/>
                  </a:cubicBezTo>
                  <a:cubicBezTo>
                    <a:pt x="28575" y="132740"/>
                    <a:pt x="0" y="104394"/>
                    <a:pt x="0" y="66522"/>
                  </a:cubicBezTo>
                  <a:cubicBezTo>
                    <a:pt x="0" y="28575"/>
                    <a:pt x="28575" y="0"/>
                    <a:pt x="66218" y="0"/>
                  </a:cubicBezTo>
                  <a:cubicBezTo>
                    <a:pt x="103632" y="0"/>
                    <a:pt x="132436" y="28575"/>
                    <a:pt x="132436" y="66522"/>
                  </a:cubicBezTo>
                  <a:close/>
                  <a:moveTo>
                    <a:pt x="35814" y="66522"/>
                  </a:moveTo>
                  <a:cubicBezTo>
                    <a:pt x="35814" y="84201"/>
                    <a:pt x="48768" y="97688"/>
                    <a:pt x="66218" y="97688"/>
                  </a:cubicBezTo>
                  <a:cubicBezTo>
                    <a:pt x="83363" y="97688"/>
                    <a:pt x="96622" y="84201"/>
                    <a:pt x="96622" y="66522"/>
                  </a:cubicBezTo>
                  <a:cubicBezTo>
                    <a:pt x="96622" y="48311"/>
                    <a:pt x="83363" y="35052"/>
                    <a:pt x="66218" y="35052"/>
                  </a:cubicBezTo>
                  <a:cubicBezTo>
                    <a:pt x="48844" y="35128"/>
                    <a:pt x="35814" y="48311"/>
                    <a:pt x="35814" y="66522"/>
                  </a:cubicBezTo>
                  <a:close/>
                </a:path>
              </a:pathLst>
            </a:custGeom>
            <a:grpFill/>
            <a:ln w="7620" cap="flat">
              <a:noFill/>
              <a:prstDash val="solid"/>
              <a:miter/>
            </a:ln>
          </p:spPr>
          <p:txBody>
            <a:bodyPr rtlCol="0" anchor="ctr"/>
            <a:lstStyle/>
            <a:p>
              <a:endParaRPr lang="nl-NL" dirty="0"/>
            </a:p>
          </p:txBody>
        </p:sp>
      </p:grpSp>
      <p:sp>
        <p:nvSpPr>
          <p:cNvPr id="10" name="Tekstvak 9">
            <a:extLst>
              <a:ext uri="{FF2B5EF4-FFF2-40B4-BE49-F238E27FC236}">
                <a16:creationId xmlns:a16="http://schemas.microsoft.com/office/drawing/2014/main" id="{FA7B42E1-0627-4B12-BBAD-9CA0467C1A1D}"/>
              </a:ext>
            </a:extLst>
          </p:cNvPr>
          <p:cNvSpPr txBox="1"/>
          <p:nvPr/>
        </p:nvSpPr>
        <p:spPr>
          <a:xfrm>
            <a:off x="856716" y="583200"/>
            <a:ext cx="9944634" cy="755355"/>
          </a:xfrm>
          <a:prstGeom prst="rect">
            <a:avLst/>
          </a:prstGeom>
          <a:noFill/>
        </p:spPr>
        <p:txBody>
          <a:bodyPr wrap="square" lIns="0" rIns="0" rtlCol="0" anchor="ctr">
            <a:noAutofit/>
          </a:bodyPr>
          <a:lstStyle/>
          <a:p>
            <a:pPr>
              <a:lnSpc>
                <a:spcPct val="80000"/>
              </a:lnSpc>
            </a:pPr>
            <a:r>
              <a:rPr lang="nl-NL" sz="3600" b="1" dirty="0">
                <a:solidFill>
                  <a:srgbClr val="2ADC5D"/>
                </a:solidFill>
                <a:latin typeface="Fellix" pitchFamily="2" charset="77"/>
                <a:cs typeface="Arial"/>
              </a:rPr>
              <a:t>1 Epic Meaning &amp; Calling</a:t>
            </a:r>
            <a:endParaRPr lang="nl-NL" b="1" dirty="0">
              <a:solidFill>
                <a:srgbClr val="2ADC5D"/>
              </a:solidFill>
              <a:latin typeface="Fellix" pitchFamily="2" charset="77"/>
            </a:endParaRPr>
          </a:p>
        </p:txBody>
      </p:sp>
      <p:sp>
        <p:nvSpPr>
          <p:cNvPr id="12" name="Vrije vorm: vorm 11">
            <a:extLst>
              <a:ext uri="{FF2B5EF4-FFF2-40B4-BE49-F238E27FC236}">
                <a16:creationId xmlns:a16="http://schemas.microsoft.com/office/drawing/2014/main" id="{E5C1CFFE-9DC8-4C1D-8517-5F11C6C851DD}"/>
              </a:ext>
            </a:extLst>
          </p:cNvPr>
          <p:cNvSpPr/>
          <p:nvPr/>
        </p:nvSpPr>
        <p:spPr>
          <a:xfrm>
            <a:off x="11163300" y="0"/>
            <a:ext cx="1028700" cy="1028700"/>
          </a:xfrm>
          <a:custGeom>
            <a:avLst/>
            <a:gdLst>
              <a:gd name="connsiteX0" fmla="*/ 0 w 1028700"/>
              <a:gd name="connsiteY0" fmla="*/ 0 h 1028700"/>
              <a:gd name="connsiteX1" fmla="*/ 1028700 w 1028700"/>
              <a:gd name="connsiteY1" fmla="*/ 0 h 1028700"/>
              <a:gd name="connsiteX2" fmla="*/ 1028700 w 1028700"/>
              <a:gd name="connsiteY2" fmla="*/ 1028700 h 1028700"/>
              <a:gd name="connsiteX3" fmla="*/ 0 w 1028700"/>
              <a:gd name="connsiteY3" fmla="*/ 1028700 h 1028700"/>
            </a:gdLst>
            <a:ahLst/>
            <a:cxnLst>
              <a:cxn ang="0">
                <a:pos x="connsiteX0" y="connsiteY0"/>
              </a:cxn>
              <a:cxn ang="0">
                <a:pos x="connsiteX1" y="connsiteY1"/>
              </a:cxn>
              <a:cxn ang="0">
                <a:pos x="connsiteX2" y="connsiteY2"/>
              </a:cxn>
              <a:cxn ang="0">
                <a:pos x="connsiteX3" y="connsiteY3"/>
              </a:cxn>
            </a:cxnLst>
            <a:rect l="l" t="t" r="r" b="b"/>
            <a:pathLst>
              <a:path w="1028700" h="1028700">
                <a:moveTo>
                  <a:pt x="0" y="0"/>
                </a:moveTo>
                <a:lnTo>
                  <a:pt x="1028700" y="0"/>
                </a:lnTo>
                <a:lnTo>
                  <a:pt x="1028700" y="1028700"/>
                </a:lnTo>
                <a:lnTo>
                  <a:pt x="0" y="1028700"/>
                </a:lnTo>
                <a:close/>
              </a:path>
            </a:pathLst>
          </a:custGeom>
          <a:solidFill>
            <a:srgbClr val="2ADC5D"/>
          </a:solidFill>
          <a:ln w="7620" cap="flat">
            <a:noFill/>
            <a:prstDash val="solid"/>
            <a:miter/>
          </a:ln>
        </p:spPr>
        <p:txBody>
          <a:bodyPr rtlCol="0" anchor="ctr"/>
          <a:lstStyle/>
          <a:p>
            <a:endParaRPr lang="nl-NL" dirty="0"/>
          </a:p>
        </p:txBody>
      </p:sp>
      <p:sp>
        <p:nvSpPr>
          <p:cNvPr id="13" name="Vrije vorm: vorm 12">
            <a:extLst>
              <a:ext uri="{FF2B5EF4-FFF2-40B4-BE49-F238E27FC236}">
                <a16:creationId xmlns:a16="http://schemas.microsoft.com/office/drawing/2014/main" id="{92739C17-F9C9-455B-926F-3CCB3D0FF765}"/>
              </a:ext>
            </a:extLst>
          </p:cNvPr>
          <p:cNvSpPr/>
          <p:nvPr/>
        </p:nvSpPr>
        <p:spPr>
          <a:xfrm>
            <a:off x="11525250" y="361950"/>
            <a:ext cx="304800" cy="304800"/>
          </a:xfrm>
          <a:custGeom>
            <a:avLst/>
            <a:gdLst>
              <a:gd name="connsiteX0" fmla="*/ 69418 w 304800"/>
              <a:gd name="connsiteY0" fmla="*/ 304800 h 304800"/>
              <a:gd name="connsiteX1" fmla="*/ 304800 w 304800"/>
              <a:gd name="connsiteY1" fmla="*/ 304800 h 304800"/>
              <a:gd name="connsiteX2" fmla="*/ 304800 w 304800"/>
              <a:gd name="connsiteY2" fmla="*/ 235382 h 304800"/>
              <a:gd name="connsiteX3" fmla="*/ 118415 w 304800"/>
              <a:gd name="connsiteY3" fmla="*/ 235382 h 304800"/>
              <a:gd name="connsiteX4" fmla="*/ 304800 w 304800"/>
              <a:gd name="connsiteY4" fmla="*/ 49073 h 304800"/>
              <a:gd name="connsiteX5" fmla="*/ 255727 w 304800"/>
              <a:gd name="connsiteY5" fmla="*/ 0 h 304800"/>
              <a:gd name="connsiteX6" fmla="*/ 69418 w 304800"/>
              <a:gd name="connsiteY6" fmla="*/ 186385 h 304800"/>
              <a:gd name="connsiteX7" fmla="*/ 69418 w 304800"/>
              <a:gd name="connsiteY7" fmla="*/ 0 h 304800"/>
              <a:gd name="connsiteX8" fmla="*/ 0 w 304800"/>
              <a:gd name="connsiteY8" fmla="*/ 0 h 304800"/>
              <a:gd name="connsiteX9" fmla="*/ 0 w 304800"/>
              <a:gd name="connsiteY9" fmla="*/ 235382 h 304800"/>
              <a:gd name="connsiteX10" fmla="*/ 0 w 304800"/>
              <a:gd name="connsiteY10" fmla="*/ 3048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4800" h="304800">
                <a:moveTo>
                  <a:pt x="69418" y="304800"/>
                </a:moveTo>
                <a:lnTo>
                  <a:pt x="304800" y="304800"/>
                </a:lnTo>
                <a:lnTo>
                  <a:pt x="304800" y="235382"/>
                </a:lnTo>
                <a:lnTo>
                  <a:pt x="118415" y="235382"/>
                </a:lnTo>
                <a:lnTo>
                  <a:pt x="304800" y="49073"/>
                </a:lnTo>
                <a:lnTo>
                  <a:pt x="255727" y="0"/>
                </a:lnTo>
                <a:lnTo>
                  <a:pt x="69418" y="186385"/>
                </a:lnTo>
                <a:lnTo>
                  <a:pt x="69418" y="0"/>
                </a:lnTo>
                <a:lnTo>
                  <a:pt x="0" y="0"/>
                </a:lnTo>
                <a:lnTo>
                  <a:pt x="0" y="235382"/>
                </a:lnTo>
                <a:lnTo>
                  <a:pt x="0" y="304800"/>
                </a:lnTo>
                <a:close/>
              </a:path>
            </a:pathLst>
          </a:custGeom>
          <a:solidFill>
            <a:srgbClr val="FFFFFF"/>
          </a:solidFill>
          <a:ln w="7620" cap="flat">
            <a:noFill/>
            <a:prstDash val="solid"/>
            <a:miter/>
          </a:ln>
        </p:spPr>
        <p:txBody>
          <a:bodyPr rtlCol="0" anchor="ctr"/>
          <a:lstStyle/>
          <a:p>
            <a:endParaRPr lang="nl-NL" dirty="0"/>
          </a:p>
        </p:txBody>
      </p:sp>
      <p:sp>
        <p:nvSpPr>
          <p:cNvPr id="2" name="TextBox 1">
            <a:extLst>
              <a:ext uri="{FF2B5EF4-FFF2-40B4-BE49-F238E27FC236}">
                <a16:creationId xmlns:a16="http://schemas.microsoft.com/office/drawing/2014/main" id="{A7CC4E6A-4315-CF48-90E7-F8FFEAC93F61}"/>
              </a:ext>
            </a:extLst>
          </p:cNvPr>
          <p:cNvSpPr txBox="1"/>
          <p:nvPr/>
        </p:nvSpPr>
        <p:spPr>
          <a:xfrm>
            <a:off x="740056" y="1338555"/>
            <a:ext cx="10306584" cy="3077189"/>
          </a:xfrm>
          <a:prstGeom prst="rect">
            <a:avLst/>
          </a:prstGeom>
          <a:noFill/>
        </p:spPr>
        <p:txBody>
          <a:bodyPr wrap="square" rtlCol="0">
            <a:spAutoFit/>
          </a:bodyPr>
          <a:lstStyle/>
          <a:p>
            <a:pPr>
              <a:lnSpc>
                <a:spcPct val="150000"/>
              </a:lnSpc>
            </a:pPr>
            <a:r>
              <a:rPr lang="nl-NL" sz="1600" b="1">
                <a:solidFill>
                  <a:srgbClr val="2ADC5D"/>
                </a:solidFill>
                <a:latin typeface="Fellix" pitchFamily="2" charset="77"/>
              </a:rPr>
              <a:t>Narrative</a:t>
            </a:r>
            <a:r>
              <a:rPr lang="nl-NL" sz="1600">
                <a:solidFill>
                  <a:srgbClr val="2ADC5D"/>
                </a:solidFill>
                <a:latin typeface="Fellix" pitchFamily="2" charset="77"/>
              </a:rPr>
              <a:t> (10) Verhaal vertelt WAAROM we dit moeten doen.</a:t>
            </a:r>
          </a:p>
          <a:p>
            <a:pPr>
              <a:lnSpc>
                <a:spcPct val="150000"/>
              </a:lnSpc>
            </a:pPr>
            <a:r>
              <a:rPr lang="nl-NL" sz="1600" b="1">
                <a:solidFill>
                  <a:srgbClr val="2ADC5D"/>
                </a:solidFill>
                <a:latin typeface="Fellix" pitchFamily="2" charset="77"/>
              </a:rPr>
              <a:t>Humanity Hero </a:t>
            </a:r>
            <a:r>
              <a:rPr lang="nl-NL" sz="1600">
                <a:solidFill>
                  <a:srgbClr val="2ADC5D"/>
                </a:solidFill>
                <a:latin typeface="Fellix" pitchFamily="2" charset="77"/>
              </a:rPr>
              <a:t>(27) Mijn handelingen dragen bij aan een betere wereld.</a:t>
            </a:r>
            <a:endParaRPr lang="nl-NL" sz="1600" b="1">
              <a:solidFill>
                <a:srgbClr val="2ADC5D"/>
              </a:solidFill>
              <a:latin typeface="Fellix" pitchFamily="2" charset="77"/>
            </a:endParaRPr>
          </a:p>
          <a:p>
            <a:pPr>
              <a:lnSpc>
                <a:spcPct val="150000"/>
              </a:lnSpc>
            </a:pPr>
            <a:r>
              <a:rPr lang="nl-NL" sz="1600" b="1">
                <a:solidFill>
                  <a:srgbClr val="2ADC5D"/>
                </a:solidFill>
                <a:latin typeface="Fellix" pitchFamily="2" charset="77"/>
              </a:rPr>
              <a:t>Elitism</a:t>
            </a:r>
            <a:r>
              <a:rPr lang="nl-NL" sz="1600">
                <a:solidFill>
                  <a:srgbClr val="2ADC5D"/>
                </a:solidFill>
                <a:latin typeface="Fellix" pitchFamily="2" charset="77"/>
              </a:rPr>
              <a:t> (26) Onze groep is de beste!</a:t>
            </a:r>
            <a:endParaRPr lang="nl-NL" sz="1600" b="1">
              <a:solidFill>
                <a:srgbClr val="2ADC5D"/>
              </a:solidFill>
              <a:latin typeface="Fellix" pitchFamily="2" charset="77"/>
            </a:endParaRPr>
          </a:p>
          <a:p>
            <a:pPr>
              <a:lnSpc>
                <a:spcPct val="150000"/>
              </a:lnSpc>
            </a:pPr>
            <a:r>
              <a:rPr lang="nl-NL" sz="1600" b="1">
                <a:solidFill>
                  <a:srgbClr val="2ADC5D"/>
                </a:solidFill>
                <a:latin typeface="Fellix" pitchFamily="2" charset="77"/>
              </a:rPr>
              <a:t>Beginner’s Luck </a:t>
            </a:r>
            <a:r>
              <a:rPr lang="nl-NL" sz="1600">
                <a:solidFill>
                  <a:srgbClr val="2ADC5D"/>
                </a:solidFill>
                <a:latin typeface="Fellix" pitchFamily="2" charset="77"/>
              </a:rPr>
              <a:t>(23) Als ik zoveel geluk heb, moet ik wel uitverkoren zijn!</a:t>
            </a:r>
            <a:endParaRPr lang="nl-NL" sz="1600" b="1">
              <a:solidFill>
                <a:srgbClr val="2ADC5D"/>
              </a:solidFill>
              <a:latin typeface="Fellix" pitchFamily="2" charset="77"/>
            </a:endParaRPr>
          </a:p>
          <a:p>
            <a:pPr>
              <a:lnSpc>
                <a:spcPct val="150000"/>
              </a:lnSpc>
            </a:pPr>
            <a:r>
              <a:rPr lang="nl-NL" sz="1600" b="1">
                <a:solidFill>
                  <a:srgbClr val="2ADC5D"/>
                </a:solidFill>
                <a:latin typeface="Fellix" pitchFamily="2" charset="77"/>
              </a:rPr>
              <a:t>Free Lunch </a:t>
            </a:r>
            <a:r>
              <a:rPr lang="nl-NL" sz="1600">
                <a:solidFill>
                  <a:srgbClr val="2ADC5D"/>
                </a:solidFill>
                <a:latin typeface="Fellix" pitchFamily="2" charset="77"/>
              </a:rPr>
              <a:t>(24) Wat attent dat ik dit gratis krijg!</a:t>
            </a:r>
            <a:endParaRPr lang="nl-NL" sz="1600" b="1">
              <a:solidFill>
                <a:srgbClr val="2ADC5D"/>
              </a:solidFill>
              <a:latin typeface="Fellix" pitchFamily="2" charset="77"/>
            </a:endParaRPr>
          </a:p>
          <a:p>
            <a:pPr>
              <a:lnSpc>
                <a:spcPct val="150000"/>
              </a:lnSpc>
            </a:pPr>
            <a:r>
              <a:rPr lang="nl-NL" sz="1600" b="1">
                <a:solidFill>
                  <a:srgbClr val="2ADC5D"/>
                </a:solidFill>
                <a:latin typeface="Fellix" pitchFamily="2" charset="77"/>
              </a:rPr>
              <a:t>Cap Switcher </a:t>
            </a:r>
            <a:r>
              <a:rPr lang="nl-NL" sz="1600">
                <a:solidFill>
                  <a:srgbClr val="2ADC5D"/>
                </a:solidFill>
                <a:latin typeface="Fellix" pitchFamily="2" charset="77"/>
              </a:rPr>
              <a:t>(46) Naast gewone resources is een zeldzame resource nodig om mijlpaal te halen.</a:t>
            </a:r>
            <a:endParaRPr lang="nl-NL" sz="1600" b="1">
              <a:solidFill>
                <a:srgbClr val="2ADC5D"/>
              </a:solidFill>
              <a:latin typeface="Fellix" pitchFamily="2" charset="77"/>
            </a:endParaRPr>
          </a:p>
          <a:p>
            <a:pPr>
              <a:lnSpc>
                <a:spcPct val="150000"/>
              </a:lnSpc>
            </a:pPr>
            <a:r>
              <a:rPr lang="nl-NL" sz="1600" b="1">
                <a:solidFill>
                  <a:srgbClr val="2ADC5D"/>
                </a:solidFill>
                <a:latin typeface="Fellix" pitchFamily="2" charset="77"/>
              </a:rPr>
              <a:t>Creationist</a:t>
            </a:r>
            <a:r>
              <a:rPr lang="nl-NL" sz="1600">
                <a:solidFill>
                  <a:srgbClr val="2ADC5D"/>
                </a:solidFill>
                <a:latin typeface="Fellix" pitchFamily="2" charset="77"/>
              </a:rPr>
              <a:t> () Ik help om het product beter/completer te maken.</a:t>
            </a:r>
            <a:endParaRPr lang="nl-NL" sz="1600" b="1">
              <a:solidFill>
                <a:srgbClr val="2ADC5D"/>
              </a:solidFill>
              <a:latin typeface="Fellix" pitchFamily="2" charset="77"/>
            </a:endParaRPr>
          </a:p>
          <a:p>
            <a:pPr>
              <a:lnSpc>
                <a:spcPct val="150000"/>
              </a:lnSpc>
            </a:pPr>
            <a:r>
              <a:rPr lang="nl-NL" sz="1600" b="1">
                <a:solidFill>
                  <a:srgbClr val="2ADC5D"/>
                </a:solidFill>
                <a:latin typeface="Fellix" pitchFamily="2" charset="77"/>
              </a:rPr>
              <a:t>Revealed Heart </a:t>
            </a:r>
            <a:r>
              <a:rPr lang="nl-NL" sz="1600">
                <a:solidFill>
                  <a:srgbClr val="2ADC5D"/>
                </a:solidFill>
                <a:latin typeface="Fellix" pitchFamily="2" charset="77"/>
              </a:rPr>
              <a:t>(32) Ze vertrouwen mij deze geheime/belangrijke informatie toe.</a:t>
            </a:r>
          </a:p>
        </p:txBody>
      </p:sp>
    </p:spTree>
    <p:extLst>
      <p:ext uri="{BB962C8B-B14F-4D97-AF65-F5344CB8AC3E}">
        <p14:creationId xmlns:p14="http://schemas.microsoft.com/office/powerpoint/2010/main" val="133980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750" fill="hold"/>
                                        <p:tgtEl>
                                          <p:spTgt spid="10"/>
                                        </p:tgtEl>
                                        <p:attrNameLst>
                                          <p:attrName>ppt_x</p:attrName>
                                        </p:attrNameLst>
                                      </p:cBhvr>
                                      <p:tavLst>
                                        <p:tav tm="0">
                                          <p:val>
                                            <p:strVal val="1+#ppt_w/2"/>
                                          </p:val>
                                        </p:tav>
                                        <p:tav tm="100000">
                                          <p:val>
                                            <p:strVal val="#ppt_x"/>
                                          </p:val>
                                        </p:tav>
                                      </p:tavLst>
                                    </p:anim>
                                    <p:anim calcmode="lin" valueType="num">
                                      <p:cBhvr additive="base">
                                        <p:cTn id="8" dur="7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4" name="Graphic 3">
            <a:extLst>
              <a:ext uri="{FF2B5EF4-FFF2-40B4-BE49-F238E27FC236}">
                <a16:creationId xmlns:a16="http://schemas.microsoft.com/office/drawing/2014/main" id="{67925F80-D4F3-467D-8B45-A6752049C8F4}"/>
              </a:ext>
            </a:extLst>
          </p:cNvPr>
          <p:cNvGrpSpPr/>
          <p:nvPr/>
        </p:nvGrpSpPr>
        <p:grpSpPr>
          <a:xfrm>
            <a:off x="305333" y="220141"/>
            <a:ext cx="548640" cy="217740"/>
            <a:chOff x="305333" y="220141"/>
            <a:chExt cx="548640" cy="217740"/>
          </a:xfrm>
          <a:solidFill>
            <a:schemeClr val="tx1"/>
          </a:solidFill>
        </p:grpSpPr>
        <p:sp>
          <p:nvSpPr>
            <p:cNvPr id="5" name="Vrije vorm: vorm 4">
              <a:extLst>
                <a:ext uri="{FF2B5EF4-FFF2-40B4-BE49-F238E27FC236}">
                  <a16:creationId xmlns:a16="http://schemas.microsoft.com/office/drawing/2014/main" id="{CC69C13A-758E-42D2-9DFD-7154C4A4D9DF}"/>
                </a:ext>
              </a:extLst>
            </p:cNvPr>
            <p:cNvSpPr/>
            <p:nvPr/>
          </p:nvSpPr>
          <p:spPr>
            <a:xfrm>
              <a:off x="305333" y="280415"/>
              <a:ext cx="121920" cy="129539"/>
            </a:xfrm>
            <a:custGeom>
              <a:avLst/>
              <a:gdLst>
                <a:gd name="connsiteX0" fmla="*/ 67056 w 121920"/>
                <a:gd name="connsiteY0" fmla="*/ 132740 h 129539"/>
                <a:gd name="connsiteX1" fmla="*/ 0 w 121920"/>
                <a:gd name="connsiteY1" fmla="*/ 66522 h 129539"/>
                <a:gd name="connsiteX2" fmla="*/ 67056 w 121920"/>
                <a:gd name="connsiteY2" fmla="*/ 0 h 129539"/>
                <a:gd name="connsiteX3" fmla="*/ 123139 w 121920"/>
                <a:gd name="connsiteY3" fmla="*/ 31394 h 129539"/>
                <a:gd name="connsiteX4" fmla="*/ 92202 w 121920"/>
                <a:gd name="connsiteY4" fmla="*/ 49073 h 129539"/>
                <a:gd name="connsiteX5" fmla="*/ 66980 w 121920"/>
                <a:gd name="connsiteY5" fmla="*/ 35052 h 129539"/>
                <a:gd name="connsiteX6" fmla="*/ 35814 w 121920"/>
                <a:gd name="connsiteY6" fmla="*/ 66522 h 129539"/>
                <a:gd name="connsiteX7" fmla="*/ 66980 w 121920"/>
                <a:gd name="connsiteY7" fmla="*/ 97688 h 129539"/>
                <a:gd name="connsiteX8" fmla="*/ 94488 w 121920"/>
                <a:gd name="connsiteY8" fmla="*/ 81610 h 129539"/>
                <a:gd name="connsiteX9" fmla="*/ 126949 w 121920"/>
                <a:gd name="connsiteY9" fmla="*/ 96164 h 129539"/>
                <a:gd name="connsiteX10" fmla="*/ 67056 w 121920"/>
                <a:gd name="connsiteY10" fmla="*/ 132740 h 129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 h="129539">
                  <a:moveTo>
                    <a:pt x="67056" y="132740"/>
                  </a:moveTo>
                  <a:cubicBezTo>
                    <a:pt x="28880" y="132740"/>
                    <a:pt x="0" y="104394"/>
                    <a:pt x="0" y="66522"/>
                  </a:cubicBezTo>
                  <a:cubicBezTo>
                    <a:pt x="0" y="28575"/>
                    <a:pt x="28804" y="0"/>
                    <a:pt x="67056" y="0"/>
                  </a:cubicBezTo>
                  <a:cubicBezTo>
                    <a:pt x="91973" y="0"/>
                    <a:pt x="113005" y="12497"/>
                    <a:pt x="123139" y="31394"/>
                  </a:cubicBezTo>
                  <a:lnTo>
                    <a:pt x="92202" y="49073"/>
                  </a:lnTo>
                  <a:cubicBezTo>
                    <a:pt x="87554" y="40538"/>
                    <a:pt x="78181" y="35052"/>
                    <a:pt x="66980" y="35052"/>
                  </a:cubicBezTo>
                  <a:cubicBezTo>
                    <a:pt x="48768" y="35052"/>
                    <a:pt x="35814" y="48539"/>
                    <a:pt x="35814" y="66522"/>
                  </a:cubicBezTo>
                  <a:cubicBezTo>
                    <a:pt x="35814" y="84201"/>
                    <a:pt x="48768" y="97688"/>
                    <a:pt x="66980" y="97688"/>
                  </a:cubicBezTo>
                  <a:cubicBezTo>
                    <a:pt x="79477" y="97688"/>
                    <a:pt x="89611" y="91744"/>
                    <a:pt x="94488" y="81610"/>
                  </a:cubicBezTo>
                  <a:lnTo>
                    <a:pt x="126949" y="96164"/>
                  </a:lnTo>
                  <a:cubicBezTo>
                    <a:pt x="117500" y="118186"/>
                    <a:pt x="94336" y="132740"/>
                    <a:pt x="67056" y="132740"/>
                  </a:cubicBezTo>
                  <a:close/>
                </a:path>
              </a:pathLst>
            </a:custGeom>
            <a:grpFill/>
            <a:ln w="7620" cap="flat">
              <a:noFill/>
              <a:prstDash val="solid"/>
              <a:miter/>
            </a:ln>
          </p:spPr>
          <p:txBody>
            <a:bodyPr rtlCol="0" anchor="ctr"/>
            <a:lstStyle/>
            <a:p>
              <a:endParaRPr lang="nl-NL" dirty="0"/>
            </a:p>
          </p:txBody>
        </p:sp>
        <p:sp>
          <p:nvSpPr>
            <p:cNvPr id="6" name="Vrije vorm: vorm 5">
              <a:extLst>
                <a:ext uri="{FF2B5EF4-FFF2-40B4-BE49-F238E27FC236}">
                  <a16:creationId xmlns:a16="http://schemas.microsoft.com/office/drawing/2014/main" id="{EA708F71-2EA5-48C0-B018-B8CC6009BDEC}"/>
                </a:ext>
              </a:extLst>
            </p:cNvPr>
            <p:cNvSpPr/>
            <p:nvPr/>
          </p:nvSpPr>
          <p:spPr>
            <a:xfrm>
              <a:off x="441350" y="282243"/>
              <a:ext cx="114300" cy="129539"/>
            </a:xfrm>
            <a:custGeom>
              <a:avLst/>
              <a:gdLst>
                <a:gd name="connsiteX0" fmla="*/ 121310 w 114300"/>
                <a:gd name="connsiteY0" fmla="*/ 69951 h 129539"/>
                <a:gd name="connsiteX1" fmla="*/ 60503 w 114300"/>
                <a:gd name="connsiteY1" fmla="*/ 131749 h 129539"/>
                <a:gd name="connsiteX2" fmla="*/ 0 w 114300"/>
                <a:gd name="connsiteY2" fmla="*/ 69951 h 129539"/>
                <a:gd name="connsiteX3" fmla="*/ 0 w 114300"/>
                <a:gd name="connsiteY3" fmla="*/ 0 h 129539"/>
                <a:gd name="connsiteX4" fmla="*/ 36347 w 114300"/>
                <a:gd name="connsiteY4" fmla="*/ 0 h 129539"/>
                <a:gd name="connsiteX5" fmla="*/ 36347 w 114300"/>
                <a:gd name="connsiteY5" fmla="*/ 69951 h 129539"/>
                <a:gd name="connsiteX6" fmla="*/ 60503 w 114300"/>
                <a:gd name="connsiteY6" fmla="*/ 96697 h 129539"/>
                <a:gd name="connsiteX7" fmla="*/ 84658 w 114300"/>
                <a:gd name="connsiteY7" fmla="*/ 69951 h 129539"/>
                <a:gd name="connsiteX8" fmla="*/ 84658 w 114300"/>
                <a:gd name="connsiteY8" fmla="*/ 0 h 129539"/>
                <a:gd name="connsiteX9" fmla="*/ 121310 w 114300"/>
                <a:gd name="connsiteY9" fmla="*/ 0 h 129539"/>
                <a:gd name="connsiteX10" fmla="*/ 121310 w 114300"/>
                <a:gd name="connsiteY10" fmla="*/ 69951 h 129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4300" h="129539">
                  <a:moveTo>
                    <a:pt x="121310" y="69951"/>
                  </a:moveTo>
                  <a:cubicBezTo>
                    <a:pt x="121310" y="106298"/>
                    <a:pt x="96393" y="131749"/>
                    <a:pt x="60503" y="131749"/>
                  </a:cubicBezTo>
                  <a:cubicBezTo>
                    <a:pt x="24917" y="131749"/>
                    <a:pt x="0" y="106298"/>
                    <a:pt x="0" y="69951"/>
                  </a:cubicBezTo>
                  <a:lnTo>
                    <a:pt x="0" y="0"/>
                  </a:lnTo>
                  <a:lnTo>
                    <a:pt x="36347" y="0"/>
                  </a:lnTo>
                  <a:lnTo>
                    <a:pt x="36347" y="69951"/>
                  </a:lnTo>
                  <a:cubicBezTo>
                    <a:pt x="36347" y="86334"/>
                    <a:pt x="45720" y="96697"/>
                    <a:pt x="60503" y="96697"/>
                  </a:cubicBezTo>
                  <a:cubicBezTo>
                    <a:pt x="75286" y="96697"/>
                    <a:pt x="84658" y="86334"/>
                    <a:pt x="84658" y="69951"/>
                  </a:cubicBezTo>
                  <a:lnTo>
                    <a:pt x="84658" y="0"/>
                  </a:lnTo>
                  <a:lnTo>
                    <a:pt x="121310" y="0"/>
                  </a:lnTo>
                  <a:lnTo>
                    <a:pt x="121310" y="69951"/>
                  </a:lnTo>
                  <a:close/>
                </a:path>
              </a:pathLst>
            </a:custGeom>
            <a:grpFill/>
            <a:ln w="7620" cap="flat">
              <a:noFill/>
              <a:prstDash val="solid"/>
              <a:miter/>
            </a:ln>
          </p:spPr>
          <p:txBody>
            <a:bodyPr rtlCol="0" anchor="ctr"/>
            <a:lstStyle/>
            <a:p>
              <a:endParaRPr lang="nl-NL" dirty="0"/>
            </a:p>
          </p:txBody>
        </p:sp>
        <p:sp>
          <p:nvSpPr>
            <p:cNvPr id="7" name="Vrije vorm: vorm 6">
              <a:extLst>
                <a:ext uri="{FF2B5EF4-FFF2-40B4-BE49-F238E27FC236}">
                  <a16:creationId xmlns:a16="http://schemas.microsoft.com/office/drawing/2014/main" id="{88A24C1F-D99F-4569-AF79-84B7892FA987}"/>
                </a:ext>
              </a:extLst>
            </p:cNvPr>
            <p:cNvSpPr/>
            <p:nvPr/>
          </p:nvSpPr>
          <p:spPr>
            <a:xfrm>
              <a:off x="579577" y="282091"/>
              <a:ext cx="76200" cy="121919"/>
            </a:xfrm>
            <a:custGeom>
              <a:avLst/>
              <a:gdLst>
                <a:gd name="connsiteX0" fmla="*/ 78181 w 76200"/>
                <a:gd name="connsiteY0" fmla="*/ 34823 h 121919"/>
                <a:gd name="connsiteX1" fmla="*/ 36347 w 76200"/>
                <a:gd name="connsiteY1" fmla="*/ 34823 h 121919"/>
                <a:gd name="connsiteX2" fmla="*/ 36347 w 76200"/>
                <a:gd name="connsiteY2" fmla="*/ 129463 h 121919"/>
                <a:gd name="connsiteX3" fmla="*/ 0 w 76200"/>
                <a:gd name="connsiteY3" fmla="*/ 129463 h 121919"/>
                <a:gd name="connsiteX4" fmla="*/ 0 w 76200"/>
                <a:gd name="connsiteY4" fmla="*/ 0 h 121919"/>
                <a:gd name="connsiteX5" fmla="*/ 78181 w 76200"/>
                <a:gd name="connsiteY5" fmla="*/ 0 h 121919"/>
                <a:gd name="connsiteX6" fmla="*/ 78181 w 76200"/>
                <a:gd name="connsiteY6" fmla="*/ 34823 h 121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200" h="121919">
                  <a:moveTo>
                    <a:pt x="78181" y="34823"/>
                  </a:moveTo>
                  <a:lnTo>
                    <a:pt x="36347" y="34823"/>
                  </a:lnTo>
                  <a:lnTo>
                    <a:pt x="36347" y="129463"/>
                  </a:lnTo>
                  <a:lnTo>
                    <a:pt x="0" y="129463"/>
                  </a:lnTo>
                  <a:lnTo>
                    <a:pt x="0" y="0"/>
                  </a:lnTo>
                  <a:lnTo>
                    <a:pt x="78181" y="0"/>
                  </a:lnTo>
                  <a:lnTo>
                    <a:pt x="78181" y="34823"/>
                  </a:lnTo>
                  <a:close/>
                </a:path>
              </a:pathLst>
            </a:custGeom>
            <a:grpFill/>
            <a:ln w="7620" cap="flat">
              <a:noFill/>
              <a:prstDash val="solid"/>
              <a:miter/>
            </a:ln>
          </p:spPr>
          <p:txBody>
            <a:bodyPr rtlCol="0" anchor="ctr"/>
            <a:lstStyle/>
            <a:p>
              <a:endParaRPr lang="nl-NL" dirty="0"/>
            </a:p>
          </p:txBody>
        </p:sp>
        <p:sp>
          <p:nvSpPr>
            <p:cNvPr id="8" name="Vrije vorm: vorm 7">
              <a:extLst>
                <a:ext uri="{FF2B5EF4-FFF2-40B4-BE49-F238E27FC236}">
                  <a16:creationId xmlns:a16="http://schemas.microsoft.com/office/drawing/2014/main" id="{BE771A5C-222B-449C-874D-8F93554B504C}"/>
                </a:ext>
              </a:extLst>
            </p:cNvPr>
            <p:cNvSpPr/>
            <p:nvPr/>
          </p:nvSpPr>
          <p:spPr>
            <a:xfrm>
              <a:off x="669265" y="220141"/>
              <a:ext cx="38100" cy="190499"/>
            </a:xfrm>
            <a:custGeom>
              <a:avLst/>
              <a:gdLst>
                <a:gd name="connsiteX0" fmla="*/ 44653 w 38100"/>
                <a:gd name="connsiteY0" fmla="*/ 22098 h 190499"/>
                <a:gd name="connsiteX1" fmla="*/ 22327 w 38100"/>
                <a:gd name="connsiteY1" fmla="*/ 44424 h 190499"/>
                <a:gd name="connsiteX2" fmla="*/ 0 w 38100"/>
                <a:gd name="connsiteY2" fmla="*/ 22098 h 190499"/>
                <a:gd name="connsiteX3" fmla="*/ 22327 w 38100"/>
                <a:gd name="connsiteY3" fmla="*/ 0 h 190499"/>
                <a:gd name="connsiteX4" fmla="*/ 44653 w 38100"/>
                <a:gd name="connsiteY4" fmla="*/ 22098 h 190499"/>
                <a:gd name="connsiteX5" fmla="*/ 40691 w 38100"/>
                <a:gd name="connsiteY5" fmla="*/ 61874 h 190499"/>
                <a:gd name="connsiteX6" fmla="*/ 40691 w 38100"/>
                <a:gd name="connsiteY6" fmla="*/ 191413 h 190499"/>
                <a:gd name="connsiteX7" fmla="*/ 4039 w 38100"/>
                <a:gd name="connsiteY7" fmla="*/ 191413 h 190499"/>
                <a:gd name="connsiteX8" fmla="*/ 4039 w 38100"/>
                <a:gd name="connsiteY8" fmla="*/ 61874 h 190499"/>
                <a:gd name="connsiteX9" fmla="*/ 40691 w 38100"/>
                <a:gd name="connsiteY9" fmla="*/ 61874 h 19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100" h="190499">
                  <a:moveTo>
                    <a:pt x="44653" y="22098"/>
                  </a:moveTo>
                  <a:cubicBezTo>
                    <a:pt x="44653" y="34290"/>
                    <a:pt x="34519" y="44424"/>
                    <a:pt x="22327" y="44424"/>
                  </a:cubicBezTo>
                  <a:cubicBezTo>
                    <a:pt x="10135" y="44424"/>
                    <a:pt x="0" y="34290"/>
                    <a:pt x="0" y="22098"/>
                  </a:cubicBezTo>
                  <a:cubicBezTo>
                    <a:pt x="0" y="10135"/>
                    <a:pt x="10135" y="0"/>
                    <a:pt x="22327" y="0"/>
                  </a:cubicBezTo>
                  <a:cubicBezTo>
                    <a:pt x="34519" y="76"/>
                    <a:pt x="44653" y="10211"/>
                    <a:pt x="44653" y="22098"/>
                  </a:cubicBezTo>
                  <a:close/>
                  <a:moveTo>
                    <a:pt x="40691" y="61874"/>
                  </a:moveTo>
                  <a:lnTo>
                    <a:pt x="40691" y="191413"/>
                  </a:lnTo>
                  <a:lnTo>
                    <a:pt x="4039" y="191413"/>
                  </a:lnTo>
                  <a:lnTo>
                    <a:pt x="4039" y="61874"/>
                  </a:lnTo>
                  <a:lnTo>
                    <a:pt x="40691" y="61874"/>
                  </a:lnTo>
                  <a:close/>
                </a:path>
              </a:pathLst>
            </a:custGeom>
            <a:grpFill/>
            <a:ln w="7620" cap="flat">
              <a:noFill/>
              <a:prstDash val="solid"/>
              <a:miter/>
            </a:ln>
          </p:spPr>
          <p:txBody>
            <a:bodyPr rtlCol="0" anchor="ctr"/>
            <a:lstStyle/>
            <a:p>
              <a:endParaRPr lang="nl-NL" dirty="0"/>
            </a:p>
          </p:txBody>
        </p:sp>
        <p:sp>
          <p:nvSpPr>
            <p:cNvPr id="9" name="Vrije vorm: vorm 8">
              <a:extLst>
                <a:ext uri="{FF2B5EF4-FFF2-40B4-BE49-F238E27FC236}">
                  <a16:creationId xmlns:a16="http://schemas.microsoft.com/office/drawing/2014/main" id="{0F8DCE18-D319-4A91-BE8C-F07DFC021B15}"/>
                </a:ext>
              </a:extLst>
            </p:cNvPr>
            <p:cNvSpPr/>
            <p:nvPr/>
          </p:nvSpPr>
          <p:spPr>
            <a:xfrm>
              <a:off x="727177" y="280338"/>
              <a:ext cx="129540" cy="129539"/>
            </a:xfrm>
            <a:custGeom>
              <a:avLst/>
              <a:gdLst>
                <a:gd name="connsiteX0" fmla="*/ 132436 w 129540"/>
                <a:gd name="connsiteY0" fmla="*/ 66522 h 129539"/>
                <a:gd name="connsiteX1" fmla="*/ 66218 w 129540"/>
                <a:gd name="connsiteY1" fmla="*/ 132740 h 129539"/>
                <a:gd name="connsiteX2" fmla="*/ 0 w 129540"/>
                <a:gd name="connsiteY2" fmla="*/ 66522 h 129539"/>
                <a:gd name="connsiteX3" fmla="*/ 66218 w 129540"/>
                <a:gd name="connsiteY3" fmla="*/ 0 h 129539"/>
                <a:gd name="connsiteX4" fmla="*/ 132436 w 129540"/>
                <a:gd name="connsiteY4" fmla="*/ 66522 h 129539"/>
                <a:gd name="connsiteX5" fmla="*/ 35814 w 129540"/>
                <a:gd name="connsiteY5" fmla="*/ 66522 h 129539"/>
                <a:gd name="connsiteX6" fmla="*/ 66218 w 129540"/>
                <a:gd name="connsiteY6" fmla="*/ 97688 h 129539"/>
                <a:gd name="connsiteX7" fmla="*/ 96622 w 129540"/>
                <a:gd name="connsiteY7" fmla="*/ 66522 h 129539"/>
                <a:gd name="connsiteX8" fmla="*/ 66218 w 129540"/>
                <a:gd name="connsiteY8" fmla="*/ 35052 h 129539"/>
                <a:gd name="connsiteX9" fmla="*/ 35814 w 129540"/>
                <a:gd name="connsiteY9" fmla="*/ 66522 h 129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9540" h="129539">
                  <a:moveTo>
                    <a:pt x="132436" y="66522"/>
                  </a:moveTo>
                  <a:cubicBezTo>
                    <a:pt x="132436" y="104470"/>
                    <a:pt x="103632" y="132740"/>
                    <a:pt x="66218" y="132740"/>
                  </a:cubicBezTo>
                  <a:cubicBezTo>
                    <a:pt x="28575" y="132740"/>
                    <a:pt x="0" y="104394"/>
                    <a:pt x="0" y="66522"/>
                  </a:cubicBezTo>
                  <a:cubicBezTo>
                    <a:pt x="0" y="28575"/>
                    <a:pt x="28575" y="0"/>
                    <a:pt x="66218" y="0"/>
                  </a:cubicBezTo>
                  <a:cubicBezTo>
                    <a:pt x="103632" y="0"/>
                    <a:pt x="132436" y="28575"/>
                    <a:pt x="132436" y="66522"/>
                  </a:cubicBezTo>
                  <a:close/>
                  <a:moveTo>
                    <a:pt x="35814" y="66522"/>
                  </a:moveTo>
                  <a:cubicBezTo>
                    <a:pt x="35814" y="84201"/>
                    <a:pt x="48768" y="97688"/>
                    <a:pt x="66218" y="97688"/>
                  </a:cubicBezTo>
                  <a:cubicBezTo>
                    <a:pt x="83363" y="97688"/>
                    <a:pt x="96622" y="84201"/>
                    <a:pt x="96622" y="66522"/>
                  </a:cubicBezTo>
                  <a:cubicBezTo>
                    <a:pt x="96622" y="48311"/>
                    <a:pt x="83363" y="35052"/>
                    <a:pt x="66218" y="35052"/>
                  </a:cubicBezTo>
                  <a:cubicBezTo>
                    <a:pt x="48844" y="35128"/>
                    <a:pt x="35814" y="48311"/>
                    <a:pt x="35814" y="66522"/>
                  </a:cubicBezTo>
                  <a:close/>
                </a:path>
              </a:pathLst>
            </a:custGeom>
            <a:grpFill/>
            <a:ln w="7620" cap="flat">
              <a:noFill/>
              <a:prstDash val="solid"/>
              <a:miter/>
            </a:ln>
          </p:spPr>
          <p:txBody>
            <a:bodyPr rtlCol="0" anchor="ctr"/>
            <a:lstStyle/>
            <a:p>
              <a:endParaRPr lang="nl-NL" dirty="0"/>
            </a:p>
          </p:txBody>
        </p:sp>
      </p:grpSp>
      <p:sp>
        <p:nvSpPr>
          <p:cNvPr id="10" name="Tekstvak 9">
            <a:extLst>
              <a:ext uri="{FF2B5EF4-FFF2-40B4-BE49-F238E27FC236}">
                <a16:creationId xmlns:a16="http://schemas.microsoft.com/office/drawing/2014/main" id="{FA7B42E1-0627-4B12-BBAD-9CA0467C1A1D}"/>
              </a:ext>
            </a:extLst>
          </p:cNvPr>
          <p:cNvSpPr txBox="1"/>
          <p:nvPr/>
        </p:nvSpPr>
        <p:spPr>
          <a:xfrm>
            <a:off x="856716" y="583200"/>
            <a:ext cx="9944634" cy="755355"/>
          </a:xfrm>
          <a:prstGeom prst="rect">
            <a:avLst/>
          </a:prstGeom>
          <a:noFill/>
        </p:spPr>
        <p:txBody>
          <a:bodyPr wrap="square" lIns="0" rIns="0" rtlCol="0" anchor="ctr">
            <a:noAutofit/>
          </a:bodyPr>
          <a:lstStyle/>
          <a:p>
            <a:pPr>
              <a:lnSpc>
                <a:spcPct val="80000"/>
              </a:lnSpc>
            </a:pPr>
            <a:r>
              <a:rPr lang="nl-NL" sz="3600" b="1" dirty="0">
                <a:solidFill>
                  <a:srgbClr val="2ADC5D"/>
                </a:solidFill>
                <a:latin typeface="Fellix" pitchFamily="2" charset="77"/>
                <a:cs typeface="Arial"/>
              </a:rPr>
              <a:t>2 Development &amp; Accomplishment</a:t>
            </a:r>
            <a:endParaRPr lang="nl-NL" b="1" dirty="0">
              <a:solidFill>
                <a:srgbClr val="2ADC5D"/>
              </a:solidFill>
              <a:latin typeface="Fellix" pitchFamily="2" charset="77"/>
            </a:endParaRPr>
          </a:p>
        </p:txBody>
      </p:sp>
      <p:sp>
        <p:nvSpPr>
          <p:cNvPr id="12" name="Vrije vorm: vorm 11">
            <a:extLst>
              <a:ext uri="{FF2B5EF4-FFF2-40B4-BE49-F238E27FC236}">
                <a16:creationId xmlns:a16="http://schemas.microsoft.com/office/drawing/2014/main" id="{E5C1CFFE-9DC8-4C1D-8517-5F11C6C851DD}"/>
              </a:ext>
            </a:extLst>
          </p:cNvPr>
          <p:cNvSpPr/>
          <p:nvPr/>
        </p:nvSpPr>
        <p:spPr>
          <a:xfrm>
            <a:off x="11163300" y="0"/>
            <a:ext cx="1028700" cy="1028700"/>
          </a:xfrm>
          <a:custGeom>
            <a:avLst/>
            <a:gdLst>
              <a:gd name="connsiteX0" fmla="*/ 0 w 1028700"/>
              <a:gd name="connsiteY0" fmla="*/ 0 h 1028700"/>
              <a:gd name="connsiteX1" fmla="*/ 1028700 w 1028700"/>
              <a:gd name="connsiteY1" fmla="*/ 0 h 1028700"/>
              <a:gd name="connsiteX2" fmla="*/ 1028700 w 1028700"/>
              <a:gd name="connsiteY2" fmla="*/ 1028700 h 1028700"/>
              <a:gd name="connsiteX3" fmla="*/ 0 w 1028700"/>
              <a:gd name="connsiteY3" fmla="*/ 1028700 h 1028700"/>
            </a:gdLst>
            <a:ahLst/>
            <a:cxnLst>
              <a:cxn ang="0">
                <a:pos x="connsiteX0" y="connsiteY0"/>
              </a:cxn>
              <a:cxn ang="0">
                <a:pos x="connsiteX1" y="connsiteY1"/>
              </a:cxn>
              <a:cxn ang="0">
                <a:pos x="connsiteX2" y="connsiteY2"/>
              </a:cxn>
              <a:cxn ang="0">
                <a:pos x="connsiteX3" y="connsiteY3"/>
              </a:cxn>
            </a:cxnLst>
            <a:rect l="l" t="t" r="r" b="b"/>
            <a:pathLst>
              <a:path w="1028700" h="1028700">
                <a:moveTo>
                  <a:pt x="0" y="0"/>
                </a:moveTo>
                <a:lnTo>
                  <a:pt x="1028700" y="0"/>
                </a:lnTo>
                <a:lnTo>
                  <a:pt x="1028700" y="1028700"/>
                </a:lnTo>
                <a:lnTo>
                  <a:pt x="0" y="1028700"/>
                </a:lnTo>
                <a:close/>
              </a:path>
            </a:pathLst>
          </a:custGeom>
          <a:solidFill>
            <a:srgbClr val="2ADC5D"/>
          </a:solidFill>
          <a:ln w="7620" cap="flat">
            <a:noFill/>
            <a:prstDash val="solid"/>
            <a:miter/>
          </a:ln>
        </p:spPr>
        <p:txBody>
          <a:bodyPr rtlCol="0" anchor="ctr"/>
          <a:lstStyle/>
          <a:p>
            <a:endParaRPr lang="nl-NL" dirty="0"/>
          </a:p>
        </p:txBody>
      </p:sp>
      <p:sp>
        <p:nvSpPr>
          <p:cNvPr id="13" name="Vrije vorm: vorm 12">
            <a:extLst>
              <a:ext uri="{FF2B5EF4-FFF2-40B4-BE49-F238E27FC236}">
                <a16:creationId xmlns:a16="http://schemas.microsoft.com/office/drawing/2014/main" id="{92739C17-F9C9-455B-926F-3CCB3D0FF765}"/>
              </a:ext>
            </a:extLst>
          </p:cNvPr>
          <p:cNvSpPr/>
          <p:nvPr/>
        </p:nvSpPr>
        <p:spPr>
          <a:xfrm>
            <a:off x="11525250" y="361950"/>
            <a:ext cx="304800" cy="304800"/>
          </a:xfrm>
          <a:custGeom>
            <a:avLst/>
            <a:gdLst>
              <a:gd name="connsiteX0" fmla="*/ 69418 w 304800"/>
              <a:gd name="connsiteY0" fmla="*/ 304800 h 304800"/>
              <a:gd name="connsiteX1" fmla="*/ 304800 w 304800"/>
              <a:gd name="connsiteY1" fmla="*/ 304800 h 304800"/>
              <a:gd name="connsiteX2" fmla="*/ 304800 w 304800"/>
              <a:gd name="connsiteY2" fmla="*/ 235382 h 304800"/>
              <a:gd name="connsiteX3" fmla="*/ 118415 w 304800"/>
              <a:gd name="connsiteY3" fmla="*/ 235382 h 304800"/>
              <a:gd name="connsiteX4" fmla="*/ 304800 w 304800"/>
              <a:gd name="connsiteY4" fmla="*/ 49073 h 304800"/>
              <a:gd name="connsiteX5" fmla="*/ 255727 w 304800"/>
              <a:gd name="connsiteY5" fmla="*/ 0 h 304800"/>
              <a:gd name="connsiteX6" fmla="*/ 69418 w 304800"/>
              <a:gd name="connsiteY6" fmla="*/ 186385 h 304800"/>
              <a:gd name="connsiteX7" fmla="*/ 69418 w 304800"/>
              <a:gd name="connsiteY7" fmla="*/ 0 h 304800"/>
              <a:gd name="connsiteX8" fmla="*/ 0 w 304800"/>
              <a:gd name="connsiteY8" fmla="*/ 0 h 304800"/>
              <a:gd name="connsiteX9" fmla="*/ 0 w 304800"/>
              <a:gd name="connsiteY9" fmla="*/ 235382 h 304800"/>
              <a:gd name="connsiteX10" fmla="*/ 0 w 304800"/>
              <a:gd name="connsiteY10" fmla="*/ 3048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4800" h="304800">
                <a:moveTo>
                  <a:pt x="69418" y="304800"/>
                </a:moveTo>
                <a:lnTo>
                  <a:pt x="304800" y="304800"/>
                </a:lnTo>
                <a:lnTo>
                  <a:pt x="304800" y="235382"/>
                </a:lnTo>
                <a:lnTo>
                  <a:pt x="118415" y="235382"/>
                </a:lnTo>
                <a:lnTo>
                  <a:pt x="304800" y="49073"/>
                </a:lnTo>
                <a:lnTo>
                  <a:pt x="255727" y="0"/>
                </a:lnTo>
                <a:lnTo>
                  <a:pt x="69418" y="186385"/>
                </a:lnTo>
                <a:lnTo>
                  <a:pt x="69418" y="0"/>
                </a:lnTo>
                <a:lnTo>
                  <a:pt x="0" y="0"/>
                </a:lnTo>
                <a:lnTo>
                  <a:pt x="0" y="235382"/>
                </a:lnTo>
                <a:lnTo>
                  <a:pt x="0" y="304800"/>
                </a:lnTo>
                <a:close/>
              </a:path>
            </a:pathLst>
          </a:custGeom>
          <a:solidFill>
            <a:srgbClr val="FFFFFF"/>
          </a:solidFill>
          <a:ln w="7620" cap="flat">
            <a:noFill/>
            <a:prstDash val="solid"/>
            <a:miter/>
          </a:ln>
        </p:spPr>
        <p:txBody>
          <a:bodyPr rtlCol="0" anchor="ctr"/>
          <a:lstStyle/>
          <a:p>
            <a:endParaRPr lang="nl-NL" dirty="0"/>
          </a:p>
        </p:txBody>
      </p:sp>
      <p:sp>
        <p:nvSpPr>
          <p:cNvPr id="2" name="TextBox 1">
            <a:extLst>
              <a:ext uri="{FF2B5EF4-FFF2-40B4-BE49-F238E27FC236}">
                <a16:creationId xmlns:a16="http://schemas.microsoft.com/office/drawing/2014/main" id="{A7CC4E6A-4315-CF48-90E7-F8FFEAC93F61}"/>
              </a:ext>
            </a:extLst>
          </p:cNvPr>
          <p:cNvSpPr txBox="1"/>
          <p:nvPr/>
        </p:nvSpPr>
        <p:spPr>
          <a:xfrm>
            <a:off x="740056" y="1338555"/>
            <a:ext cx="10306584" cy="6778009"/>
          </a:xfrm>
          <a:prstGeom prst="rect">
            <a:avLst/>
          </a:prstGeom>
          <a:noFill/>
        </p:spPr>
        <p:txBody>
          <a:bodyPr wrap="square" rtlCol="0">
            <a:spAutoFit/>
          </a:bodyPr>
          <a:lstStyle/>
          <a:p>
            <a:pPr>
              <a:lnSpc>
                <a:spcPct val="150000"/>
              </a:lnSpc>
            </a:pPr>
            <a:r>
              <a:rPr lang="nl-NL" sz="1600" b="1">
                <a:solidFill>
                  <a:srgbClr val="2ADC5D"/>
                </a:solidFill>
                <a:latin typeface="Fellix" pitchFamily="2" charset="77"/>
              </a:rPr>
              <a:t>Status Points</a:t>
            </a:r>
            <a:r>
              <a:rPr lang="nl-NL" sz="1600">
                <a:solidFill>
                  <a:srgbClr val="2ADC5D"/>
                </a:solidFill>
                <a:latin typeface="Fellix" pitchFamily="2" charset="77"/>
              </a:rPr>
              <a:t> (1) Een waardevolle handeling is meer punten waard.</a:t>
            </a:r>
          </a:p>
          <a:p>
            <a:pPr>
              <a:lnSpc>
                <a:spcPct val="150000"/>
              </a:lnSpc>
            </a:pPr>
            <a:r>
              <a:rPr lang="nl-NL" sz="1600" b="1">
                <a:solidFill>
                  <a:srgbClr val="2ADC5D"/>
                </a:solidFill>
                <a:latin typeface="Fellix" pitchFamily="2" charset="77"/>
              </a:rPr>
              <a:t>Achievement Symbols/Badges </a:t>
            </a:r>
            <a:r>
              <a:rPr lang="nl-NL" sz="1600">
                <a:solidFill>
                  <a:srgbClr val="2ADC5D"/>
                </a:solidFill>
                <a:latin typeface="Fellix" pitchFamily="2" charset="77"/>
              </a:rPr>
              <a:t>(2) Dit laat zien wat ik allemaal al bereikt heb.</a:t>
            </a:r>
            <a:endParaRPr lang="nl-NL" sz="1600" b="1">
              <a:solidFill>
                <a:srgbClr val="2ADC5D"/>
              </a:solidFill>
              <a:latin typeface="Fellix" pitchFamily="2" charset="77"/>
            </a:endParaRPr>
          </a:p>
          <a:p>
            <a:pPr>
              <a:lnSpc>
                <a:spcPct val="150000"/>
              </a:lnSpc>
            </a:pPr>
            <a:r>
              <a:rPr lang="nl-NL" sz="1600" b="1">
                <a:solidFill>
                  <a:srgbClr val="2ADC5D"/>
                </a:solidFill>
                <a:latin typeface="Fellix" pitchFamily="2" charset="77"/>
              </a:rPr>
              <a:t>Fixed-Action Reward/Earned Lunch</a:t>
            </a:r>
            <a:r>
              <a:rPr lang="nl-NL" sz="1600">
                <a:solidFill>
                  <a:srgbClr val="2ADC5D"/>
                </a:solidFill>
                <a:latin typeface="Fellix" pitchFamily="2" charset="77"/>
              </a:rPr>
              <a:t> (7) Ik weet precies wat ik moet doen om die prijs te verdienen!</a:t>
            </a:r>
            <a:endParaRPr lang="nl-NL" sz="1600" b="1">
              <a:solidFill>
                <a:srgbClr val="2ADC5D"/>
              </a:solidFill>
              <a:latin typeface="Fellix" pitchFamily="2" charset="77"/>
            </a:endParaRPr>
          </a:p>
          <a:p>
            <a:pPr>
              <a:lnSpc>
                <a:spcPct val="150000"/>
              </a:lnSpc>
            </a:pPr>
            <a:r>
              <a:rPr lang="nl-NL" sz="1600" b="1">
                <a:solidFill>
                  <a:srgbClr val="2ADC5D"/>
                </a:solidFill>
                <a:latin typeface="Fellix" pitchFamily="2" charset="77"/>
              </a:rPr>
              <a:t>Leaderboard </a:t>
            </a:r>
            <a:r>
              <a:rPr lang="nl-NL" sz="1600">
                <a:solidFill>
                  <a:srgbClr val="2ADC5D"/>
                </a:solidFill>
                <a:latin typeface="Fellix" pitchFamily="2" charset="77"/>
              </a:rPr>
              <a:t>(3) Ik ben al bijna de beste!</a:t>
            </a:r>
            <a:endParaRPr lang="nl-NL" sz="1600" b="1">
              <a:solidFill>
                <a:srgbClr val="2ADC5D"/>
              </a:solidFill>
              <a:latin typeface="Fellix" pitchFamily="2" charset="77"/>
            </a:endParaRPr>
          </a:p>
          <a:p>
            <a:pPr>
              <a:lnSpc>
                <a:spcPct val="150000"/>
              </a:lnSpc>
            </a:pPr>
            <a:r>
              <a:rPr lang="nl-NL" sz="1600" b="1">
                <a:solidFill>
                  <a:srgbClr val="2ADC5D"/>
                </a:solidFill>
                <a:latin typeface="Fellix" pitchFamily="2" charset="77"/>
              </a:rPr>
              <a:t>Progress Bar </a:t>
            </a:r>
            <a:r>
              <a:rPr lang="nl-NL" sz="1600">
                <a:solidFill>
                  <a:srgbClr val="2ADC5D"/>
                </a:solidFill>
                <a:latin typeface="Fellix" pitchFamily="2" charset="77"/>
              </a:rPr>
              <a:t>(4) Ik kan zien hoe ver ik al ben!</a:t>
            </a:r>
            <a:endParaRPr lang="nl-NL" sz="1600" b="1">
              <a:solidFill>
                <a:srgbClr val="2ADC5D"/>
              </a:solidFill>
              <a:latin typeface="Fellix" pitchFamily="2" charset="77"/>
            </a:endParaRPr>
          </a:p>
          <a:p>
            <a:pPr>
              <a:lnSpc>
                <a:spcPct val="150000"/>
              </a:lnSpc>
            </a:pPr>
            <a:r>
              <a:rPr lang="nl-NL" sz="1600" b="1">
                <a:solidFill>
                  <a:srgbClr val="2ADC5D"/>
                </a:solidFill>
                <a:latin typeface="Fellix" pitchFamily="2" charset="77"/>
              </a:rPr>
              <a:t>Quest List </a:t>
            </a:r>
            <a:r>
              <a:rPr lang="nl-NL" sz="1600">
                <a:solidFill>
                  <a:srgbClr val="2ADC5D"/>
                </a:solidFill>
                <a:latin typeface="Fellix" pitchFamily="2" charset="77"/>
              </a:rPr>
              <a:t>(35) Ik heb een lijst met opdrachten die ik moet volbrengen.</a:t>
            </a:r>
            <a:endParaRPr lang="nl-NL" sz="1600" b="1">
              <a:solidFill>
                <a:srgbClr val="2ADC5D"/>
              </a:solidFill>
              <a:latin typeface="Fellix" pitchFamily="2" charset="77"/>
            </a:endParaRPr>
          </a:p>
          <a:p>
            <a:pPr>
              <a:lnSpc>
                <a:spcPct val="150000"/>
              </a:lnSpc>
            </a:pPr>
            <a:r>
              <a:rPr lang="nl-NL" sz="1600" b="1">
                <a:solidFill>
                  <a:srgbClr val="2ADC5D"/>
                </a:solidFill>
                <a:latin typeface="Fellix" pitchFamily="2" charset="77"/>
              </a:rPr>
              <a:t>Desert Oasis</a:t>
            </a:r>
            <a:r>
              <a:rPr lang="nl-NL" sz="1600">
                <a:solidFill>
                  <a:srgbClr val="2ADC5D"/>
                </a:solidFill>
                <a:latin typeface="Fellix" pitchFamily="2" charset="77"/>
              </a:rPr>
              <a:t> (38) Als ik daar ben, dan ben ik binnen!</a:t>
            </a:r>
            <a:endParaRPr lang="nl-NL" sz="1600" b="1">
              <a:solidFill>
                <a:srgbClr val="2ADC5D"/>
              </a:solidFill>
              <a:latin typeface="Fellix" pitchFamily="2" charset="77"/>
            </a:endParaRPr>
          </a:p>
          <a:p>
            <a:pPr>
              <a:lnSpc>
                <a:spcPct val="150000"/>
              </a:lnSpc>
            </a:pPr>
            <a:r>
              <a:rPr lang="nl-NL" sz="1600" b="1">
                <a:solidFill>
                  <a:srgbClr val="2ADC5D"/>
                </a:solidFill>
                <a:latin typeface="Fellix" pitchFamily="2" charset="77"/>
              </a:rPr>
              <a:t>High Five </a:t>
            </a:r>
            <a:r>
              <a:rPr lang="nl-NL" sz="1600">
                <a:solidFill>
                  <a:srgbClr val="2ADC5D"/>
                </a:solidFill>
                <a:latin typeface="Fellix" pitchFamily="2" charset="77"/>
              </a:rPr>
              <a:t>(17) Yeah! Deze kleine uitdaging ging goed. High Five!</a:t>
            </a:r>
          </a:p>
          <a:p>
            <a:pPr>
              <a:lnSpc>
                <a:spcPct val="150000"/>
              </a:lnSpc>
            </a:pPr>
            <a:r>
              <a:rPr lang="nl-NL" sz="1600" b="1">
                <a:solidFill>
                  <a:srgbClr val="2ADC5D"/>
                </a:solidFill>
                <a:latin typeface="Fellix" pitchFamily="2" charset="77"/>
              </a:rPr>
              <a:t>Crowning </a:t>
            </a:r>
            <a:r>
              <a:rPr lang="nl-NL" sz="1600">
                <a:solidFill>
                  <a:srgbClr val="2ADC5D"/>
                </a:solidFill>
                <a:latin typeface="Fellix" pitchFamily="2" charset="77"/>
              </a:rPr>
              <a:t>(18) Wat een mijlpaal! Zet die kroon maar op mijn hoofd.</a:t>
            </a:r>
          </a:p>
          <a:p>
            <a:pPr>
              <a:lnSpc>
                <a:spcPct val="150000"/>
              </a:lnSpc>
            </a:pPr>
            <a:r>
              <a:rPr lang="nl-NL" sz="1600" b="1">
                <a:solidFill>
                  <a:srgbClr val="2ADC5D"/>
                </a:solidFill>
                <a:latin typeface="Fellix" pitchFamily="2" charset="77"/>
              </a:rPr>
              <a:t>Anticipation Parade </a:t>
            </a:r>
            <a:r>
              <a:rPr lang="nl-NL" sz="1600">
                <a:solidFill>
                  <a:srgbClr val="2ADC5D"/>
                </a:solidFill>
                <a:latin typeface="Fellix" pitchFamily="2" charset="77"/>
              </a:rPr>
              <a:t>(15) Woohoo. We zijn er bijna!/Het is er bijna!</a:t>
            </a:r>
          </a:p>
          <a:p>
            <a:pPr>
              <a:lnSpc>
                <a:spcPct val="150000"/>
              </a:lnSpc>
            </a:pPr>
            <a:r>
              <a:rPr lang="nl-NL" sz="1600" b="1">
                <a:solidFill>
                  <a:srgbClr val="2ADC5D"/>
                </a:solidFill>
                <a:latin typeface="Fellix" pitchFamily="2" charset="77"/>
              </a:rPr>
              <a:t>Aura Effect </a:t>
            </a:r>
            <a:r>
              <a:rPr lang="nl-NL" sz="1600">
                <a:solidFill>
                  <a:srgbClr val="2ADC5D"/>
                </a:solidFill>
                <a:latin typeface="Fellix" pitchFamily="2" charset="77"/>
              </a:rPr>
              <a:t>(9) Andere gebruikers/spelers hebben voordeel aan wat ik heb gedaan. </a:t>
            </a:r>
          </a:p>
          <a:p>
            <a:pPr>
              <a:lnSpc>
                <a:spcPct val="150000"/>
              </a:lnSpc>
            </a:pPr>
            <a:r>
              <a:rPr lang="nl-NL" sz="1600" b="1">
                <a:solidFill>
                  <a:srgbClr val="2ADC5D"/>
                </a:solidFill>
                <a:latin typeface="Fellix" pitchFamily="2" charset="77"/>
              </a:rPr>
              <a:t>Step-by-Step Tutorial Overlay </a:t>
            </a:r>
            <a:r>
              <a:rPr lang="nl-NL" sz="1600">
                <a:solidFill>
                  <a:srgbClr val="2ADC5D"/>
                </a:solidFill>
                <a:latin typeface="Fellix" pitchFamily="2" charset="77"/>
              </a:rPr>
              <a:t>(32) Ik kan dit stap-voor-stap leren.</a:t>
            </a:r>
          </a:p>
          <a:p>
            <a:pPr>
              <a:lnSpc>
                <a:spcPct val="150000"/>
              </a:lnSpc>
            </a:pPr>
            <a:r>
              <a:rPr lang="nl-NL" sz="1600" b="1">
                <a:solidFill>
                  <a:srgbClr val="2ADC5D"/>
                </a:solidFill>
                <a:latin typeface="Fellix" pitchFamily="2" charset="77"/>
              </a:rPr>
              <a:t>Boss Fights </a:t>
            </a:r>
            <a:r>
              <a:rPr lang="nl-NL" sz="1600">
                <a:solidFill>
                  <a:srgbClr val="2ADC5D"/>
                </a:solidFill>
                <a:latin typeface="Fellix" pitchFamily="2" charset="77"/>
              </a:rPr>
              <a:t>(14) Kom maar op met die eindbaas/toets/ultieme challenge. Ik ben er klaar voor!</a:t>
            </a:r>
          </a:p>
          <a:p>
            <a:pPr>
              <a:lnSpc>
                <a:spcPct val="150000"/>
              </a:lnSpc>
            </a:pPr>
            <a:r>
              <a:rPr lang="nl-NL" sz="1600" b="1">
                <a:solidFill>
                  <a:srgbClr val="2ADC5D"/>
                </a:solidFill>
                <a:latin typeface="Fellix" pitchFamily="2" charset="77"/>
              </a:rPr>
              <a:t>Rockstar Effect </a:t>
            </a:r>
            <a:r>
              <a:rPr lang="nl-NL" sz="1600">
                <a:solidFill>
                  <a:srgbClr val="2ADC5D"/>
                </a:solidFill>
                <a:latin typeface="Fellix" pitchFamily="2" charset="77"/>
              </a:rPr>
              <a:t>(92) Het is terecht dat iedereen mij wil volgen/kennen.</a:t>
            </a:r>
          </a:p>
          <a:p>
            <a:pPr>
              <a:lnSpc>
                <a:spcPct val="150000"/>
              </a:lnSpc>
            </a:pPr>
            <a:endParaRPr lang="nl-NL" sz="1600">
              <a:solidFill>
                <a:srgbClr val="2ADC5D"/>
              </a:solidFill>
              <a:latin typeface="Fellix" pitchFamily="2" charset="77"/>
            </a:endParaRPr>
          </a:p>
          <a:p>
            <a:pPr>
              <a:lnSpc>
                <a:spcPct val="150000"/>
              </a:lnSpc>
            </a:pPr>
            <a:endParaRPr lang="nl-NL" sz="1600">
              <a:solidFill>
                <a:srgbClr val="2ADC5D"/>
              </a:solidFill>
              <a:latin typeface="Fellix" pitchFamily="2" charset="77"/>
            </a:endParaRPr>
          </a:p>
          <a:p>
            <a:pPr>
              <a:lnSpc>
                <a:spcPct val="150000"/>
              </a:lnSpc>
            </a:pPr>
            <a:endParaRPr lang="nl-NL" sz="1600">
              <a:solidFill>
                <a:srgbClr val="2ADC5D"/>
              </a:solidFill>
              <a:latin typeface="Fellix" pitchFamily="2" charset="77"/>
            </a:endParaRPr>
          </a:p>
          <a:p>
            <a:pPr>
              <a:lnSpc>
                <a:spcPct val="150000"/>
              </a:lnSpc>
            </a:pPr>
            <a:endParaRPr lang="nl-NL" sz="1600">
              <a:solidFill>
                <a:srgbClr val="2ADC5D"/>
              </a:solidFill>
              <a:latin typeface="Fellix" pitchFamily="2" charset="77"/>
            </a:endParaRPr>
          </a:p>
        </p:txBody>
      </p:sp>
    </p:spTree>
    <p:extLst>
      <p:ext uri="{BB962C8B-B14F-4D97-AF65-F5344CB8AC3E}">
        <p14:creationId xmlns:p14="http://schemas.microsoft.com/office/powerpoint/2010/main" val="607665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750" fill="hold"/>
                                        <p:tgtEl>
                                          <p:spTgt spid="10"/>
                                        </p:tgtEl>
                                        <p:attrNameLst>
                                          <p:attrName>ppt_x</p:attrName>
                                        </p:attrNameLst>
                                      </p:cBhvr>
                                      <p:tavLst>
                                        <p:tav tm="0">
                                          <p:val>
                                            <p:strVal val="1+#ppt_w/2"/>
                                          </p:val>
                                        </p:tav>
                                        <p:tav tm="100000">
                                          <p:val>
                                            <p:strVal val="#ppt_x"/>
                                          </p:val>
                                        </p:tav>
                                      </p:tavLst>
                                    </p:anim>
                                    <p:anim calcmode="lin" valueType="num">
                                      <p:cBhvr additive="base">
                                        <p:cTn id="8" dur="7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4" name="Graphic 3">
            <a:extLst>
              <a:ext uri="{FF2B5EF4-FFF2-40B4-BE49-F238E27FC236}">
                <a16:creationId xmlns:a16="http://schemas.microsoft.com/office/drawing/2014/main" id="{67925F80-D4F3-467D-8B45-A6752049C8F4}"/>
              </a:ext>
            </a:extLst>
          </p:cNvPr>
          <p:cNvGrpSpPr/>
          <p:nvPr/>
        </p:nvGrpSpPr>
        <p:grpSpPr>
          <a:xfrm>
            <a:off x="305333" y="220141"/>
            <a:ext cx="548640" cy="217740"/>
            <a:chOff x="305333" y="220141"/>
            <a:chExt cx="548640" cy="217740"/>
          </a:xfrm>
          <a:solidFill>
            <a:schemeClr val="tx1"/>
          </a:solidFill>
        </p:grpSpPr>
        <p:sp>
          <p:nvSpPr>
            <p:cNvPr id="5" name="Vrije vorm: vorm 4">
              <a:extLst>
                <a:ext uri="{FF2B5EF4-FFF2-40B4-BE49-F238E27FC236}">
                  <a16:creationId xmlns:a16="http://schemas.microsoft.com/office/drawing/2014/main" id="{CC69C13A-758E-42D2-9DFD-7154C4A4D9DF}"/>
                </a:ext>
              </a:extLst>
            </p:cNvPr>
            <p:cNvSpPr/>
            <p:nvPr/>
          </p:nvSpPr>
          <p:spPr>
            <a:xfrm>
              <a:off x="305333" y="280415"/>
              <a:ext cx="121920" cy="129539"/>
            </a:xfrm>
            <a:custGeom>
              <a:avLst/>
              <a:gdLst>
                <a:gd name="connsiteX0" fmla="*/ 67056 w 121920"/>
                <a:gd name="connsiteY0" fmla="*/ 132740 h 129539"/>
                <a:gd name="connsiteX1" fmla="*/ 0 w 121920"/>
                <a:gd name="connsiteY1" fmla="*/ 66522 h 129539"/>
                <a:gd name="connsiteX2" fmla="*/ 67056 w 121920"/>
                <a:gd name="connsiteY2" fmla="*/ 0 h 129539"/>
                <a:gd name="connsiteX3" fmla="*/ 123139 w 121920"/>
                <a:gd name="connsiteY3" fmla="*/ 31394 h 129539"/>
                <a:gd name="connsiteX4" fmla="*/ 92202 w 121920"/>
                <a:gd name="connsiteY4" fmla="*/ 49073 h 129539"/>
                <a:gd name="connsiteX5" fmla="*/ 66980 w 121920"/>
                <a:gd name="connsiteY5" fmla="*/ 35052 h 129539"/>
                <a:gd name="connsiteX6" fmla="*/ 35814 w 121920"/>
                <a:gd name="connsiteY6" fmla="*/ 66522 h 129539"/>
                <a:gd name="connsiteX7" fmla="*/ 66980 w 121920"/>
                <a:gd name="connsiteY7" fmla="*/ 97688 h 129539"/>
                <a:gd name="connsiteX8" fmla="*/ 94488 w 121920"/>
                <a:gd name="connsiteY8" fmla="*/ 81610 h 129539"/>
                <a:gd name="connsiteX9" fmla="*/ 126949 w 121920"/>
                <a:gd name="connsiteY9" fmla="*/ 96164 h 129539"/>
                <a:gd name="connsiteX10" fmla="*/ 67056 w 121920"/>
                <a:gd name="connsiteY10" fmla="*/ 132740 h 129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 h="129539">
                  <a:moveTo>
                    <a:pt x="67056" y="132740"/>
                  </a:moveTo>
                  <a:cubicBezTo>
                    <a:pt x="28880" y="132740"/>
                    <a:pt x="0" y="104394"/>
                    <a:pt x="0" y="66522"/>
                  </a:cubicBezTo>
                  <a:cubicBezTo>
                    <a:pt x="0" y="28575"/>
                    <a:pt x="28804" y="0"/>
                    <a:pt x="67056" y="0"/>
                  </a:cubicBezTo>
                  <a:cubicBezTo>
                    <a:pt x="91973" y="0"/>
                    <a:pt x="113005" y="12497"/>
                    <a:pt x="123139" y="31394"/>
                  </a:cubicBezTo>
                  <a:lnTo>
                    <a:pt x="92202" y="49073"/>
                  </a:lnTo>
                  <a:cubicBezTo>
                    <a:pt x="87554" y="40538"/>
                    <a:pt x="78181" y="35052"/>
                    <a:pt x="66980" y="35052"/>
                  </a:cubicBezTo>
                  <a:cubicBezTo>
                    <a:pt x="48768" y="35052"/>
                    <a:pt x="35814" y="48539"/>
                    <a:pt x="35814" y="66522"/>
                  </a:cubicBezTo>
                  <a:cubicBezTo>
                    <a:pt x="35814" y="84201"/>
                    <a:pt x="48768" y="97688"/>
                    <a:pt x="66980" y="97688"/>
                  </a:cubicBezTo>
                  <a:cubicBezTo>
                    <a:pt x="79477" y="97688"/>
                    <a:pt x="89611" y="91744"/>
                    <a:pt x="94488" y="81610"/>
                  </a:cubicBezTo>
                  <a:lnTo>
                    <a:pt x="126949" y="96164"/>
                  </a:lnTo>
                  <a:cubicBezTo>
                    <a:pt x="117500" y="118186"/>
                    <a:pt x="94336" y="132740"/>
                    <a:pt x="67056" y="132740"/>
                  </a:cubicBezTo>
                  <a:close/>
                </a:path>
              </a:pathLst>
            </a:custGeom>
            <a:grpFill/>
            <a:ln w="7620" cap="flat">
              <a:noFill/>
              <a:prstDash val="solid"/>
              <a:miter/>
            </a:ln>
          </p:spPr>
          <p:txBody>
            <a:bodyPr rtlCol="0" anchor="ctr"/>
            <a:lstStyle/>
            <a:p>
              <a:endParaRPr lang="nl-NL" dirty="0"/>
            </a:p>
          </p:txBody>
        </p:sp>
        <p:sp>
          <p:nvSpPr>
            <p:cNvPr id="6" name="Vrije vorm: vorm 5">
              <a:extLst>
                <a:ext uri="{FF2B5EF4-FFF2-40B4-BE49-F238E27FC236}">
                  <a16:creationId xmlns:a16="http://schemas.microsoft.com/office/drawing/2014/main" id="{EA708F71-2EA5-48C0-B018-B8CC6009BDEC}"/>
                </a:ext>
              </a:extLst>
            </p:cNvPr>
            <p:cNvSpPr/>
            <p:nvPr/>
          </p:nvSpPr>
          <p:spPr>
            <a:xfrm>
              <a:off x="441350" y="282243"/>
              <a:ext cx="114300" cy="129539"/>
            </a:xfrm>
            <a:custGeom>
              <a:avLst/>
              <a:gdLst>
                <a:gd name="connsiteX0" fmla="*/ 121310 w 114300"/>
                <a:gd name="connsiteY0" fmla="*/ 69951 h 129539"/>
                <a:gd name="connsiteX1" fmla="*/ 60503 w 114300"/>
                <a:gd name="connsiteY1" fmla="*/ 131749 h 129539"/>
                <a:gd name="connsiteX2" fmla="*/ 0 w 114300"/>
                <a:gd name="connsiteY2" fmla="*/ 69951 h 129539"/>
                <a:gd name="connsiteX3" fmla="*/ 0 w 114300"/>
                <a:gd name="connsiteY3" fmla="*/ 0 h 129539"/>
                <a:gd name="connsiteX4" fmla="*/ 36347 w 114300"/>
                <a:gd name="connsiteY4" fmla="*/ 0 h 129539"/>
                <a:gd name="connsiteX5" fmla="*/ 36347 w 114300"/>
                <a:gd name="connsiteY5" fmla="*/ 69951 h 129539"/>
                <a:gd name="connsiteX6" fmla="*/ 60503 w 114300"/>
                <a:gd name="connsiteY6" fmla="*/ 96697 h 129539"/>
                <a:gd name="connsiteX7" fmla="*/ 84658 w 114300"/>
                <a:gd name="connsiteY7" fmla="*/ 69951 h 129539"/>
                <a:gd name="connsiteX8" fmla="*/ 84658 w 114300"/>
                <a:gd name="connsiteY8" fmla="*/ 0 h 129539"/>
                <a:gd name="connsiteX9" fmla="*/ 121310 w 114300"/>
                <a:gd name="connsiteY9" fmla="*/ 0 h 129539"/>
                <a:gd name="connsiteX10" fmla="*/ 121310 w 114300"/>
                <a:gd name="connsiteY10" fmla="*/ 69951 h 129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4300" h="129539">
                  <a:moveTo>
                    <a:pt x="121310" y="69951"/>
                  </a:moveTo>
                  <a:cubicBezTo>
                    <a:pt x="121310" y="106298"/>
                    <a:pt x="96393" y="131749"/>
                    <a:pt x="60503" y="131749"/>
                  </a:cubicBezTo>
                  <a:cubicBezTo>
                    <a:pt x="24917" y="131749"/>
                    <a:pt x="0" y="106298"/>
                    <a:pt x="0" y="69951"/>
                  </a:cubicBezTo>
                  <a:lnTo>
                    <a:pt x="0" y="0"/>
                  </a:lnTo>
                  <a:lnTo>
                    <a:pt x="36347" y="0"/>
                  </a:lnTo>
                  <a:lnTo>
                    <a:pt x="36347" y="69951"/>
                  </a:lnTo>
                  <a:cubicBezTo>
                    <a:pt x="36347" y="86334"/>
                    <a:pt x="45720" y="96697"/>
                    <a:pt x="60503" y="96697"/>
                  </a:cubicBezTo>
                  <a:cubicBezTo>
                    <a:pt x="75286" y="96697"/>
                    <a:pt x="84658" y="86334"/>
                    <a:pt x="84658" y="69951"/>
                  </a:cubicBezTo>
                  <a:lnTo>
                    <a:pt x="84658" y="0"/>
                  </a:lnTo>
                  <a:lnTo>
                    <a:pt x="121310" y="0"/>
                  </a:lnTo>
                  <a:lnTo>
                    <a:pt x="121310" y="69951"/>
                  </a:lnTo>
                  <a:close/>
                </a:path>
              </a:pathLst>
            </a:custGeom>
            <a:grpFill/>
            <a:ln w="7620" cap="flat">
              <a:noFill/>
              <a:prstDash val="solid"/>
              <a:miter/>
            </a:ln>
          </p:spPr>
          <p:txBody>
            <a:bodyPr rtlCol="0" anchor="ctr"/>
            <a:lstStyle/>
            <a:p>
              <a:endParaRPr lang="nl-NL" dirty="0"/>
            </a:p>
          </p:txBody>
        </p:sp>
        <p:sp>
          <p:nvSpPr>
            <p:cNvPr id="7" name="Vrije vorm: vorm 6">
              <a:extLst>
                <a:ext uri="{FF2B5EF4-FFF2-40B4-BE49-F238E27FC236}">
                  <a16:creationId xmlns:a16="http://schemas.microsoft.com/office/drawing/2014/main" id="{88A24C1F-D99F-4569-AF79-84B7892FA987}"/>
                </a:ext>
              </a:extLst>
            </p:cNvPr>
            <p:cNvSpPr/>
            <p:nvPr/>
          </p:nvSpPr>
          <p:spPr>
            <a:xfrm>
              <a:off x="579577" y="282091"/>
              <a:ext cx="76200" cy="121919"/>
            </a:xfrm>
            <a:custGeom>
              <a:avLst/>
              <a:gdLst>
                <a:gd name="connsiteX0" fmla="*/ 78181 w 76200"/>
                <a:gd name="connsiteY0" fmla="*/ 34823 h 121919"/>
                <a:gd name="connsiteX1" fmla="*/ 36347 w 76200"/>
                <a:gd name="connsiteY1" fmla="*/ 34823 h 121919"/>
                <a:gd name="connsiteX2" fmla="*/ 36347 w 76200"/>
                <a:gd name="connsiteY2" fmla="*/ 129463 h 121919"/>
                <a:gd name="connsiteX3" fmla="*/ 0 w 76200"/>
                <a:gd name="connsiteY3" fmla="*/ 129463 h 121919"/>
                <a:gd name="connsiteX4" fmla="*/ 0 w 76200"/>
                <a:gd name="connsiteY4" fmla="*/ 0 h 121919"/>
                <a:gd name="connsiteX5" fmla="*/ 78181 w 76200"/>
                <a:gd name="connsiteY5" fmla="*/ 0 h 121919"/>
                <a:gd name="connsiteX6" fmla="*/ 78181 w 76200"/>
                <a:gd name="connsiteY6" fmla="*/ 34823 h 121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200" h="121919">
                  <a:moveTo>
                    <a:pt x="78181" y="34823"/>
                  </a:moveTo>
                  <a:lnTo>
                    <a:pt x="36347" y="34823"/>
                  </a:lnTo>
                  <a:lnTo>
                    <a:pt x="36347" y="129463"/>
                  </a:lnTo>
                  <a:lnTo>
                    <a:pt x="0" y="129463"/>
                  </a:lnTo>
                  <a:lnTo>
                    <a:pt x="0" y="0"/>
                  </a:lnTo>
                  <a:lnTo>
                    <a:pt x="78181" y="0"/>
                  </a:lnTo>
                  <a:lnTo>
                    <a:pt x="78181" y="34823"/>
                  </a:lnTo>
                  <a:close/>
                </a:path>
              </a:pathLst>
            </a:custGeom>
            <a:grpFill/>
            <a:ln w="7620" cap="flat">
              <a:noFill/>
              <a:prstDash val="solid"/>
              <a:miter/>
            </a:ln>
          </p:spPr>
          <p:txBody>
            <a:bodyPr rtlCol="0" anchor="ctr"/>
            <a:lstStyle/>
            <a:p>
              <a:endParaRPr lang="nl-NL" dirty="0"/>
            </a:p>
          </p:txBody>
        </p:sp>
        <p:sp>
          <p:nvSpPr>
            <p:cNvPr id="8" name="Vrije vorm: vorm 7">
              <a:extLst>
                <a:ext uri="{FF2B5EF4-FFF2-40B4-BE49-F238E27FC236}">
                  <a16:creationId xmlns:a16="http://schemas.microsoft.com/office/drawing/2014/main" id="{BE771A5C-222B-449C-874D-8F93554B504C}"/>
                </a:ext>
              </a:extLst>
            </p:cNvPr>
            <p:cNvSpPr/>
            <p:nvPr/>
          </p:nvSpPr>
          <p:spPr>
            <a:xfrm>
              <a:off x="669265" y="220141"/>
              <a:ext cx="38100" cy="190499"/>
            </a:xfrm>
            <a:custGeom>
              <a:avLst/>
              <a:gdLst>
                <a:gd name="connsiteX0" fmla="*/ 44653 w 38100"/>
                <a:gd name="connsiteY0" fmla="*/ 22098 h 190499"/>
                <a:gd name="connsiteX1" fmla="*/ 22327 w 38100"/>
                <a:gd name="connsiteY1" fmla="*/ 44424 h 190499"/>
                <a:gd name="connsiteX2" fmla="*/ 0 w 38100"/>
                <a:gd name="connsiteY2" fmla="*/ 22098 h 190499"/>
                <a:gd name="connsiteX3" fmla="*/ 22327 w 38100"/>
                <a:gd name="connsiteY3" fmla="*/ 0 h 190499"/>
                <a:gd name="connsiteX4" fmla="*/ 44653 w 38100"/>
                <a:gd name="connsiteY4" fmla="*/ 22098 h 190499"/>
                <a:gd name="connsiteX5" fmla="*/ 40691 w 38100"/>
                <a:gd name="connsiteY5" fmla="*/ 61874 h 190499"/>
                <a:gd name="connsiteX6" fmla="*/ 40691 w 38100"/>
                <a:gd name="connsiteY6" fmla="*/ 191413 h 190499"/>
                <a:gd name="connsiteX7" fmla="*/ 4039 w 38100"/>
                <a:gd name="connsiteY7" fmla="*/ 191413 h 190499"/>
                <a:gd name="connsiteX8" fmla="*/ 4039 w 38100"/>
                <a:gd name="connsiteY8" fmla="*/ 61874 h 190499"/>
                <a:gd name="connsiteX9" fmla="*/ 40691 w 38100"/>
                <a:gd name="connsiteY9" fmla="*/ 61874 h 19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100" h="190499">
                  <a:moveTo>
                    <a:pt x="44653" y="22098"/>
                  </a:moveTo>
                  <a:cubicBezTo>
                    <a:pt x="44653" y="34290"/>
                    <a:pt x="34519" y="44424"/>
                    <a:pt x="22327" y="44424"/>
                  </a:cubicBezTo>
                  <a:cubicBezTo>
                    <a:pt x="10135" y="44424"/>
                    <a:pt x="0" y="34290"/>
                    <a:pt x="0" y="22098"/>
                  </a:cubicBezTo>
                  <a:cubicBezTo>
                    <a:pt x="0" y="10135"/>
                    <a:pt x="10135" y="0"/>
                    <a:pt x="22327" y="0"/>
                  </a:cubicBezTo>
                  <a:cubicBezTo>
                    <a:pt x="34519" y="76"/>
                    <a:pt x="44653" y="10211"/>
                    <a:pt x="44653" y="22098"/>
                  </a:cubicBezTo>
                  <a:close/>
                  <a:moveTo>
                    <a:pt x="40691" y="61874"/>
                  </a:moveTo>
                  <a:lnTo>
                    <a:pt x="40691" y="191413"/>
                  </a:lnTo>
                  <a:lnTo>
                    <a:pt x="4039" y="191413"/>
                  </a:lnTo>
                  <a:lnTo>
                    <a:pt x="4039" y="61874"/>
                  </a:lnTo>
                  <a:lnTo>
                    <a:pt x="40691" y="61874"/>
                  </a:lnTo>
                  <a:close/>
                </a:path>
              </a:pathLst>
            </a:custGeom>
            <a:grpFill/>
            <a:ln w="7620" cap="flat">
              <a:noFill/>
              <a:prstDash val="solid"/>
              <a:miter/>
            </a:ln>
          </p:spPr>
          <p:txBody>
            <a:bodyPr rtlCol="0" anchor="ctr"/>
            <a:lstStyle/>
            <a:p>
              <a:endParaRPr lang="nl-NL" dirty="0"/>
            </a:p>
          </p:txBody>
        </p:sp>
        <p:sp>
          <p:nvSpPr>
            <p:cNvPr id="9" name="Vrije vorm: vorm 8">
              <a:extLst>
                <a:ext uri="{FF2B5EF4-FFF2-40B4-BE49-F238E27FC236}">
                  <a16:creationId xmlns:a16="http://schemas.microsoft.com/office/drawing/2014/main" id="{0F8DCE18-D319-4A91-BE8C-F07DFC021B15}"/>
                </a:ext>
              </a:extLst>
            </p:cNvPr>
            <p:cNvSpPr/>
            <p:nvPr/>
          </p:nvSpPr>
          <p:spPr>
            <a:xfrm>
              <a:off x="727177" y="280338"/>
              <a:ext cx="129540" cy="129539"/>
            </a:xfrm>
            <a:custGeom>
              <a:avLst/>
              <a:gdLst>
                <a:gd name="connsiteX0" fmla="*/ 132436 w 129540"/>
                <a:gd name="connsiteY0" fmla="*/ 66522 h 129539"/>
                <a:gd name="connsiteX1" fmla="*/ 66218 w 129540"/>
                <a:gd name="connsiteY1" fmla="*/ 132740 h 129539"/>
                <a:gd name="connsiteX2" fmla="*/ 0 w 129540"/>
                <a:gd name="connsiteY2" fmla="*/ 66522 h 129539"/>
                <a:gd name="connsiteX3" fmla="*/ 66218 w 129540"/>
                <a:gd name="connsiteY3" fmla="*/ 0 h 129539"/>
                <a:gd name="connsiteX4" fmla="*/ 132436 w 129540"/>
                <a:gd name="connsiteY4" fmla="*/ 66522 h 129539"/>
                <a:gd name="connsiteX5" fmla="*/ 35814 w 129540"/>
                <a:gd name="connsiteY5" fmla="*/ 66522 h 129539"/>
                <a:gd name="connsiteX6" fmla="*/ 66218 w 129540"/>
                <a:gd name="connsiteY6" fmla="*/ 97688 h 129539"/>
                <a:gd name="connsiteX7" fmla="*/ 96622 w 129540"/>
                <a:gd name="connsiteY7" fmla="*/ 66522 h 129539"/>
                <a:gd name="connsiteX8" fmla="*/ 66218 w 129540"/>
                <a:gd name="connsiteY8" fmla="*/ 35052 h 129539"/>
                <a:gd name="connsiteX9" fmla="*/ 35814 w 129540"/>
                <a:gd name="connsiteY9" fmla="*/ 66522 h 129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9540" h="129539">
                  <a:moveTo>
                    <a:pt x="132436" y="66522"/>
                  </a:moveTo>
                  <a:cubicBezTo>
                    <a:pt x="132436" y="104470"/>
                    <a:pt x="103632" y="132740"/>
                    <a:pt x="66218" y="132740"/>
                  </a:cubicBezTo>
                  <a:cubicBezTo>
                    <a:pt x="28575" y="132740"/>
                    <a:pt x="0" y="104394"/>
                    <a:pt x="0" y="66522"/>
                  </a:cubicBezTo>
                  <a:cubicBezTo>
                    <a:pt x="0" y="28575"/>
                    <a:pt x="28575" y="0"/>
                    <a:pt x="66218" y="0"/>
                  </a:cubicBezTo>
                  <a:cubicBezTo>
                    <a:pt x="103632" y="0"/>
                    <a:pt x="132436" y="28575"/>
                    <a:pt x="132436" y="66522"/>
                  </a:cubicBezTo>
                  <a:close/>
                  <a:moveTo>
                    <a:pt x="35814" y="66522"/>
                  </a:moveTo>
                  <a:cubicBezTo>
                    <a:pt x="35814" y="84201"/>
                    <a:pt x="48768" y="97688"/>
                    <a:pt x="66218" y="97688"/>
                  </a:cubicBezTo>
                  <a:cubicBezTo>
                    <a:pt x="83363" y="97688"/>
                    <a:pt x="96622" y="84201"/>
                    <a:pt x="96622" y="66522"/>
                  </a:cubicBezTo>
                  <a:cubicBezTo>
                    <a:pt x="96622" y="48311"/>
                    <a:pt x="83363" y="35052"/>
                    <a:pt x="66218" y="35052"/>
                  </a:cubicBezTo>
                  <a:cubicBezTo>
                    <a:pt x="48844" y="35128"/>
                    <a:pt x="35814" y="48311"/>
                    <a:pt x="35814" y="66522"/>
                  </a:cubicBezTo>
                  <a:close/>
                </a:path>
              </a:pathLst>
            </a:custGeom>
            <a:grpFill/>
            <a:ln w="7620" cap="flat">
              <a:noFill/>
              <a:prstDash val="solid"/>
              <a:miter/>
            </a:ln>
          </p:spPr>
          <p:txBody>
            <a:bodyPr rtlCol="0" anchor="ctr"/>
            <a:lstStyle/>
            <a:p>
              <a:endParaRPr lang="nl-NL" dirty="0"/>
            </a:p>
          </p:txBody>
        </p:sp>
      </p:grpSp>
      <p:sp>
        <p:nvSpPr>
          <p:cNvPr id="10" name="Tekstvak 9">
            <a:extLst>
              <a:ext uri="{FF2B5EF4-FFF2-40B4-BE49-F238E27FC236}">
                <a16:creationId xmlns:a16="http://schemas.microsoft.com/office/drawing/2014/main" id="{FA7B42E1-0627-4B12-BBAD-9CA0467C1A1D}"/>
              </a:ext>
            </a:extLst>
          </p:cNvPr>
          <p:cNvSpPr txBox="1"/>
          <p:nvPr/>
        </p:nvSpPr>
        <p:spPr>
          <a:xfrm>
            <a:off x="856716" y="583200"/>
            <a:ext cx="9944634" cy="755355"/>
          </a:xfrm>
          <a:prstGeom prst="rect">
            <a:avLst/>
          </a:prstGeom>
          <a:noFill/>
        </p:spPr>
        <p:txBody>
          <a:bodyPr wrap="square" lIns="0" rIns="0" rtlCol="0" anchor="ctr">
            <a:noAutofit/>
          </a:bodyPr>
          <a:lstStyle/>
          <a:p>
            <a:pPr>
              <a:lnSpc>
                <a:spcPct val="80000"/>
              </a:lnSpc>
            </a:pPr>
            <a:r>
              <a:rPr lang="nl-NL" sz="3600" b="1" dirty="0">
                <a:solidFill>
                  <a:srgbClr val="2ADC5D"/>
                </a:solidFill>
                <a:latin typeface="Fellix" pitchFamily="2" charset="77"/>
                <a:cs typeface="Arial"/>
              </a:rPr>
              <a:t>3 Empowerment of Creativity &amp; Feedback</a:t>
            </a:r>
            <a:endParaRPr lang="nl-NL" b="1" dirty="0">
              <a:solidFill>
                <a:srgbClr val="2ADC5D"/>
              </a:solidFill>
              <a:latin typeface="Fellix" pitchFamily="2" charset="77"/>
            </a:endParaRPr>
          </a:p>
        </p:txBody>
      </p:sp>
      <p:sp>
        <p:nvSpPr>
          <p:cNvPr id="12" name="Vrije vorm: vorm 11">
            <a:extLst>
              <a:ext uri="{FF2B5EF4-FFF2-40B4-BE49-F238E27FC236}">
                <a16:creationId xmlns:a16="http://schemas.microsoft.com/office/drawing/2014/main" id="{E5C1CFFE-9DC8-4C1D-8517-5F11C6C851DD}"/>
              </a:ext>
            </a:extLst>
          </p:cNvPr>
          <p:cNvSpPr/>
          <p:nvPr/>
        </p:nvSpPr>
        <p:spPr>
          <a:xfrm>
            <a:off x="11163300" y="0"/>
            <a:ext cx="1028700" cy="1028700"/>
          </a:xfrm>
          <a:custGeom>
            <a:avLst/>
            <a:gdLst>
              <a:gd name="connsiteX0" fmla="*/ 0 w 1028700"/>
              <a:gd name="connsiteY0" fmla="*/ 0 h 1028700"/>
              <a:gd name="connsiteX1" fmla="*/ 1028700 w 1028700"/>
              <a:gd name="connsiteY1" fmla="*/ 0 h 1028700"/>
              <a:gd name="connsiteX2" fmla="*/ 1028700 w 1028700"/>
              <a:gd name="connsiteY2" fmla="*/ 1028700 h 1028700"/>
              <a:gd name="connsiteX3" fmla="*/ 0 w 1028700"/>
              <a:gd name="connsiteY3" fmla="*/ 1028700 h 1028700"/>
            </a:gdLst>
            <a:ahLst/>
            <a:cxnLst>
              <a:cxn ang="0">
                <a:pos x="connsiteX0" y="connsiteY0"/>
              </a:cxn>
              <a:cxn ang="0">
                <a:pos x="connsiteX1" y="connsiteY1"/>
              </a:cxn>
              <a:cxn ang="0">
                <a:pos x="connsiteX2" y="connsiteY2"/>
              </a:cxn>
              <a:cxn ang="0">
                <a:pos x="connsiteX3" y="connsiteY3"/>
              </a:cxn>
            </a:cxnLst>
            <a:rect l="l" t="t" r="r" b="b"/>
            <a:pathLst>
              <a:path w="1028700" h="1028700">
                <a:moveTo>
                  <a:pt x="0" y="0"/>
                </a:moveTo>
                <a:lnTo>
                  <a:pt x="1028700" y="0"/>
                </a:lnTo>
                <a:lnTo>
                  <a:pt x="1028700" y="1028700"/>
                </a:lnTo>
                <a:lnTo>
                  <a:pt x="0" y="1028700"/>
                </a:lnTo>
                <a:close/>
              </a:path>
            </a:pathLst>
          </a:custGeom>
          <a:solidFill>
            <a:srgbClr val="2ADC5D"/>
          </a:solidFill>
          <a:ln w="7620" cap="flat">
            <a:noFill/>
            <a:prstDash val="solid"/>
            <a:miter/>
          </a:ln>
        </p:spPr>
        <p:txBody>
          <a:bodyPr rtlCol="0" anchor="ctr"/>
          <a:lstStyle/>
          <a:p>
            <a:endParaRPr lang="nl-NL" dirty="0"/>
          </a:p>
        </p:txBody>
      </p:sp>
      <p:sp>
        <p:nvSpPr>
          <p:cNvPr id="13" name="Vrije vorm: vorm 12">
            <a:extLst>
              <a:ext uri="{FF2B5EF4-FFF2-40B4-BE49-F238E27FC236}">
                <a16:creationId xmlns:a16="http://schemas.microsoft.com/office/drawing/2014/main" id="{92739C17-F9C9-455B-926F-3CCB3D0FF765}"/>
              </a:ext>
            </a:extLst>
          </p:cNvPr>
          <p:cNvSpPr/>
          <p:nvPr/>
        </p:nvSpPr>
        <p:spPr>
          <a:xfrm>
            <a:off x="11525250" y="361950"/>
            <a:ext cx="304800" cy="304800"/>
          </a:xfrm>
          <a:custGeom>
            <a:avLst/>
            <a:gdLst>
              <a:gd name="connsiteX0" fmla="*/ 69418 w 304800"/>
              <a:gd name="connsiteY0" fmla="*/ 304800 h 304800"/>
              <a:gd name="connsiteX1" fmla="*/ 304800 w 304800"/>
              <a:gd name="connsiteY1" fmla="*/ 304800 h 304800"/>
              <a:gd name="connsiteX2" fmla="*/ 304800 w 304800"/>
              <a:gd name="connsiteY2" fmla="*/ 235382 h 304800"/>
              <a:gd name="connsiteX3" fmla="*/ 118415 w 304800"/>
              <a:gd name="connsiteY3" fmla="*/ 235382 h 304800"/>
              <a:gd name="connsiteX4" fmla="*/ 304800 w 304800"/>
              <a:gd name="connsiteY4" fmla="*/ 49073 h 304800"/>
              <a:gd name="connsiteX5" fmla="*/ 255727 w 304800"/>
              <a:gd name="connsiteY5" fmla="*/ 0 h 304800"/>
              <a:gd name="connsiteX6" fmla="*/ 69418 w 304800"/>
              <a:gd name="connsiteY6" fmla="*/ 186385 h 304800"/>
              <a:gd name="connsiteX7" fmla="*/ 69418 w 304800"/>
              <a:gd name="connsiteY7" fmla="*/ 0 h 304800"/>
              <a:gd name="connsiteX8" fmla="*/ 0 w 304800"/>
              <a:gd name="connsiteY8" fmla="*/ 0 h 304800"/>
              <a:gd name="connsiteX9" fmla="*/ 0 w 304800"/>
              <a:gd name="connsiteY9" fmla="*/ 235382 h 304800"/>
              <a:gd name="connsiteX10" fmla="*/ 0 w 304800"/>
              <a:gd name="connsiteY10" fmla="*/ 3048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4800" h="304800">
                <a:moveTo>
                  <a:pt x="69418" y="304800"/>
                </a:moveTo>
                <a:lnTo>
                  <a:pt x="304800" y="304800"/>
                </a:lnTo>
                <a:lnTo>
                  <a:pt x="304800" y="235382"/>
                </a:lnTo>
                <a:lnTo>
                  <a:pt x="118415" y="235382"/>
                </a:lnTo>
                <a:lnTo>
                  <a:pt x="304800" y="49073"/>
                </a:lnTo>
                <a:lnTo>
                  <a:pt x="255727" y="0"/>
                </a:lnTo>
                <a:lnTo>
                  <a:pt x="69418" y="186385"/>
                </a:lnTo>
                <a:lnTo>
                  <a:pt x="69418" y="0"/>
                </a:lnTo>
                <a:lnTo>
                  <a:pt x="0" y="0"/>
                </a:lnTo>
                <a:lnTo>
                  <a:pt x="0" y="235382"/>
                </a:lnTo>
                <a:lnTo>
                  <a:pt x="0" y="304800"/>
                </a:lnTo>
                <a:close/>
              </a:path>
            </a:pathLst>
          </a:custGeom>
          <a:solidFill>
            <a:srgbClr val="FFFFFF"/>
          </a:solidFill>
          <a:ln w="7620" cap="flat">
            <a:noFill/>
            <a:prstDash val="solid"/>
            <a:miter/>
          </a:ln>
        </p:spPr>
        <p:txBody>
          <a:bodyPr rtlCol="0" anchor="ctr"/>
          <a:lstStyle/>
          <a:p>
            <a:endParaRPr lang="nl-NL" dirty="0"/>
          </a:p>
        </p:txBody>
      </p:sp>
      <p:sp>
        <p:nvSpPr>
          <p:cNvPr id="2" name="TextBox 1">
            <a:extLst>
              <a:ext uri="{FF2B5EF4-FFF2-40B4-BE49-F238E27FC236}">
                <a16:creationId xmlns:a16="http://schemas.microsoft.com/office/drawing/2014/main" id="{A7CC4E6A-4315-CF48-90E7-F8FFEAC93F61}"/>
              </a:ext>
            </a:extLst>
          </p:cNvPr>
          <p:cNvSpPr txBox="1"/>
          <p:nvPr/>
        </p:nvSpPr>
        <p:spPr>
          <a:xfrm>
            <a:off x="740056" y="1338555"/>
            <a:ext cx="10306584" cy="3730380"/>
          </a:xfrm>
          <a:prstGeom prst="rect">
            <a:avLst/>
          </a:prstGeom>
          <a:noFill/>
        </p:spPr>
        <p:txBody>
          <a:bodyPr wrap="square" rtlCol="0">
            <a:spAutoFit/>
          </a:bodyPr>
          <a:lstStyle/>
          <a:p>
            <a:pPr>
              <a:lnSpc>
                <a:spcPct val="150000"/>
              </a:lnSpc>
            </a:pPr>
            <a:r>
              <a:rPr lang="nl-NL" sz="1600" b="1">
                <a:solidFill>
                  <a:srgbClr val="2ADC5D"/>
                </a:solidFill>
                <a:latin typeface="Fellix" pitchFamily="2" charset="77"/>
              </a:rPr>
              <a:t>Milestone Unlocks</a:t>
            </a:r>
            <a:r>
              <a:rPr lang="nl-NL" sz="1600">
                <a:solidFill>
                  <a:srgbClr val="2ADC5D"/>
                </a:solidFill>
                <a:latin typeface="Fellix" pitchFamily="2" charset="77"/>
              </a:rPr>
              <a:t> (19) Met het bereiken van deze mijlpaal heb ik meer mogelijkheden gekregen.</a:t>
            </a:r>
          </a:p>
          <a:p>
            <a:pPr>
              <a:lnSpc>
                <a:spcPct val="150000"/>
              </a:lnSpc>
            </a:pPr>
            <a:r>
              <a:rPr lang="nl-NL" sz="1600" b="1">
                <a:solidFill>
                  <a:srgbClr val="2ADC5D"/>
                </a:solidFill>
                <a:latin typeface="Fellix" pitchFamily="2" charset="77"/>
              </a:rPr>
              <a:t>Real Time Control </a:t>
            </a:r>
            <a:r>
              <a:rPr lang="nl-NL" sz="1600">
                <a:solidFill>
                  <a:srgbClr val="2ADC5D"/>
                </a:solidFill>
                <a:latin typeface="Fellix" pitchFamily="2" charset="77"/>
              </a:rPr>
              <a:t>(52) Ik bestuur het karakter/de website/app/het product.</a:t>
            </a:r>
            <a:endParaRPr lang="nl-NL" sz="1600" b="1">
              <a:solidFill>
                <a:srgbClr val="2ADC5D"/>
              </a:solidFill>
              <a:latin typeface="Fellix" pitchFamily="2" charset="77"/>
            </a:endParaRPr>
          </a:p>
          <a:p>
            <a:pPr>
              <a:lnSpc>
                <a:spcPct val="150000"/>
              </a:lnSpc>
            </a:pPr>
            <a:r>
              <a:rPr lang="nl-NL" sz="1600" b="1">
                <a:solidFill>
                  <a:srgbClr val="2ADC5D"/>
                </a:solidFill>
                <a:latin typeface="Fellix" pitchFamily="2" charset="77"/>
              </a:rPr>
              <a:t>Chain Combos</a:t>
            </a:r>
            <a:r>
              <a:rPr lang="nl-NL" sz="1600">
                <a:solidFill>
                  <a:srgbClr val="2ADC5D"/>
                </a:solidFill>
                <a:latin typeface="Fellix" pitchFamily="2" charset="77"/>
              </a:rPr>
              <a:t> (40) We kunnen acties op verschillende manieren combineren!</a:t>
            </a:r>
            <a:endParaRPr lang="nl-NL" sz="1600" b="1">
              <a:solidFill>
                <a:srgbClr val="2ADC5D"/>
              </a:solidFill>
              <a:latin typeface="Fellix" pitchFamily="2" charset="77"/>
            </a:endParaRPr>
          </a:p>
          <a:p>
            <a:pPr>
              <a:lnSpc>
                <a:spcPct val="150000"/>
              </a:lnSpc>
            </a:pPr>
            <a:r>
              <a:rPr lang="nl-NL" sz="1600" b="1">
                <a:solidFill>
                  <a:srgbClr val="2ADC5D"/>
                </a:solidFill>
                <a:latin typeface="Fellix" pitchFamily="2" charset="77"/>
              </a:rPr>
              <a:t>Dynamic Feedback </a:t>
            </a:r>
            <a:r>
              <a:rPr lang="nl-NL" sz="1600">
                <a:solidFill>
                  <a:srgbClr val="2ADC5D"/>
                </a:solidFill>
                <a:latin typeface="Fellix" pitchFamily="2" charset="77"/>
              </a:rPr>
              <a:t>(12) Ik zie meteen (wat het effect is van) wat ik doe!</a:t>
            </a:r>
            <a:endParaRPr lang="nl-NL" sz="1600" b="1">
              <a:solidFill>
                <a:srgbClr val="2ADC5D"/>
              </a:solidFill>
              <a:latin typeface="Fellix" pitchFamily="2" charset="77"/>
            </a:endParaRPr>
          </a:p>
          <a:p>
            <a:pPr>
              <a:lnSpc>
                <a:spcPct val="150000"/>
              </a:lnSpc>
            </a:pPr>
            <a:r>
              <a:rPr lang="nl-NL" sz="1600" b="1">
                <a:solidFill>
                  <a:srgbClr val="2ADC5D"/>
                </a:solidFill>
                <a:latin typeface="Fellix" pitchFamily="2" charset="77"/>
              </a:rPr>
              <a:t>Boosters </a:t>
            </a:r>
            <a:r>
              <a:rPr lang="nl-NL" sz="1600">
                <a:solidFill>
                  <a:srgbClr val="2ADC5D"/>
                </a:solidFill>
                <a:latin typeface="Fellix" pitchFamily="2" charset="77"/>
              </a:rPr>
              <a:t>(31) Met dit (tijdelijk) hulpmiddel is het net wat makkelijker!</a:t>
            </a:r>
            <a:endParaRPr lang="nl-NL" sz="1600" b="1">
              <a:solidFill>
                <a:srgbClr val="2ADC5D"/>
              </a:solidFill>
              <a:latin typeface="Fellix" pitchFamily="2" charset="77"/>
            </a:endParaRPr>
          </a:p>
          <a:p>
            <a:pPr>
              <a:lnSpc>
                <a:spcPct val="150000"/>
              </a:lnSpc>
            </a:pPr>
            <a:r>
              <a:rPr lang="nl-NL" sz="1600" b="1">
                <a:solidFill>
                  <a:srgbClr val="2ADC5D"/>
                </a:solidFill>
                <a:latin typeface="Fellix" pitchFamily="2" charset="77"/>
              </a:rPr>
              <a:t>Blank Fills </a:t>
            </a:r>
            <a:r>
              <a:rPr lang="nl-NL" sz="1600">
                <a:solidFill>
                  <a:srgbClr val="2ADC5D"/>
                </a:solidFill>
                <a:latin typeface="Fellix" pitchFamily="2" charset="77"/>
              </a:rPr>
              <a:t>(5) Al het voorwerk is al gedaan, ik hoef alleen de lege velden in te vullen.</a:t>
            </a:r>
            <a:endParaRPr lang="nl-NL" sz="1600" b="1">
              <a:solidFill>
                <a:srgbClr val="2ADC5D"/>
              </a:solidFill>
              <a:latin typeface="Fellix" pitchFamily="2" charset="77"/>
            </a:endParaRPr>
          </a:p>
          <a:p>
            <a:pPr>
              <a:lnSpc>
                <a:spcPct val="150000"/>
              </a:lnSpc>
            </a:pPr>
            <a:r>
              <a:rPr lang="nl-NL" sz="1600" b="1">
                <a:solidFill>
                  <a:srgbClr val="2ADC5D"/>
                </a:solidFill>
                <a:latin typeface="Fellix" pitchFamily="2" charset="77"/>
              </a:rPr>
              <a:t>Meaningful Choices/Plant Pickers</a:t>
            </a:r>
            <a:r>
              <a:rPr lang="nl-NL" sz="1600">
                <a:solidFill>
                  <a:srgbClr val="2ADC5D"/>
                </a:solidFill>
                <a:latin typeface="Fellix" pitchFamily="2" charset="77"/>
              </a:rPr>
              <a:t> (11) Mijn keuzes hebben invloed op het resultaat.</a:t>
            </a:r>
          </a:p>
          <a:p>
            <a:pPr>
              <a:lnSpc>
                <a:spcPct val="150000"/>
              </a:lnSpc>
            </a:pPr>
            <a:r>
              <a:rPr lang="nl-NL" sz="1600" b="1">
                <a:solidFill>
                  <a:srgbClr val="2ADC5D"/>
                </a:solidFill>
                <a:latin typeface="Fellix" pitchFamily="2" charset="77"/>
              </a:rPr>
              <a:t>Choice Perception/Poison Pickers</a:t>
            </a:r>
            <a:r>
              <a:rPr lang="nl-NL" sz="1600">
                <a:solidFill>
                  <a:srgbClr val="2ADC5D"/>
                </a:solidFill>
                <a:latin typeface="Fellix" pitchFamily="2" charset="77"/>
              </a:rPr>
              <a:t> (89) Ik heb iets te kiezen. Dus ik kan ook kiezen voor de minst erge optie.</a:t>
            </a:r>
            <a:endParaRPr lang="nl-NL" sz="1600" b="1">
              <a:solidFill>
                <a:srgbClr val="2ADC5D"/>
              </a:solidFill>
              <a:latin typeface="Fellix" pitchFamily="2" charset="77"/>
            </a:endParaRPr>
          </a:p>
          <a:p>
            <a:pPr>
              <a:lnSpc>
                <a:spcPct val="150000"/>
              </a:lnSpc>
            </a:pPr>
            <a:r>
              <a:rPr lang="nl-NL" sz="1600" b="1">
                <a:solidFill>
                  <a:srgbClr val="2ADC5D"/>
                </a:solidFill>
                <a:latin typeface="Fellix" pitchFamily="2" charset="77"/>
              </a:rPr>
              <a:t>Attribute Web Chart </a:t>
            </a:r>
            <a:r>
              <a:rPr lang="nl-NL" sz="1600">
                <a:solidFill>
                  <a:srgbClr val="2ADC5D"/>
                </a:solidFill>
                <a:latin typeface="Fellix" pitchFamily="2" charset="77"/>
              </a:rPr>
              <a:t>(29) Deze grafiek laat mijn kwaliteiten zien (en wat ik misschien wil verbeteren).</a:t>
            </a:r>
            <a:endParaRPr lang="nl-NL" sz="1600" b="1">
              <a:solidFill>
                <a:srgbClr val="2ADC5D"/>
              </a:solidFill>
              <a:latin typeface="Fellix" pitchFamily="2" charset="77"/>
            </a:endParaRPr>
          </a:p>
          <a:p>
            <a:pPr>
              <a:lnSpc>
                <a:spcPct val="150000"/>
              </a:lnSpc>
            </a:pPr>
            <a:r>
              <a:rPr lang="nl-NL" sz="1600" b="1">
                <a:solidFill>
                  <a:srgbClr val="2ADC5D"/>
                </a:solidFill>
                <a:latin typeface="Fellix" pitchFamily="2" charset="77"/>
              </a:rPr>
              <a:t>Double Edged Sword </a:t>
            </a:r>
            <a:r>
              <a:rPr lang="nl-NL" sz="1600">
                <a:solidFill>
                  <a:srgbClr val="2ADC5D"/>
                </a:solidFill>
                <a:latin typeface="Fellix" pitchFamily="2" charset="77"/>
              </a:rPr>
              <a:t>() Er is geen 100% goede keuze. Het voordeel heeft ook een nadeel.</a:t>
            </a:r>
          </a:p>
        </p:txBody>
      </p:sp>
    </p:spTree>
    <p:extLst>
      <p:ext uri="{BB962C8B-B14F-4D97-AF65-F5344CB8AC3E}">
        <p14:creationId xmlns:p14="http://schemas.microsoft.com/office/powerpoint/2010/main" val="574815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750" fill="hold"/>
                                        <p:tgtEl>
                                          <p:spTgt spid="10"/>
                                        </p:tgtEl>
                                        <p:attrNameLst>
                                          <p:attrName>ppt_x</p:attrName>
                                        </p:attrNameLst>
                                      </p:cBhvr>
                                      <p:tavLst>
                                        <p:tav tm="0">
                                          <p:val>
                                            <p:strVal val="1+#ppt_w/2"/>
                                          </p:val>
                                        </p:tav>
                                        <p:tav tm="100000">
                                          <p:val>
                                            <p:strVal val="#ppt_x"/>
                                          </p:val>
                                        </p:tav>
                                      </p:tavLst>
                                    </p:anim>
                                    <p:anim calcmode="lin" valueType="num">
                                      <p:cBhvr additive="base">
                                        <p:cTn id="8" dur="7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4" name="Graphic 3">
            <a:extLst>
              <a:ext uri="{FF2B5EF4-FFF2-40B4-BE49-F238E27FC236}">
                <a16:creationId xmlns:a16="http://schemas.microsoft.com/office/drawing/2014/main" id="{67925F80-D4F3-467D-8B45-A6752049C8F4}"/>
              </a:ext>
            </a:extLst>
          </p:cNvPr>
          <p:cNvGrpSpPr/>
          <p:nvPr/>
        </p:nvGrpSpPr>
        <p:grpSpPr>
          <a:xfrm>
            <a:off x="305333" y="220141"/>
            <a:ext cx="548640" cy="217740"/>
            <a:chOff x="305333" y="220141"/>
            <a:chExt cx="548640" cy="217740"/>
          </a:xfrm>
          <a:solidFill>
            <a:schemeClr val="tx1"/>
          </a:solidFill>
        </p:grpSpPr>
        <p:sp>
          <p:nvSpPr>
            <p:cNvPr id="5" name="Vrije vorm: vorm 4">
              <a:extLst>
                <a:ext uri="{FF2B5EF4-FFF2-40B4-BE49-F238E27FC236}">
                  <a16:creationId xmlns:a16="http://schemas.microsoft.com/office/drawing/2014/main" id="{CC69C13A-758E-42D2-9DFD-7154C4A4D9DF}"/>
                </a:ext>
              </a:extLst>
            </p:cNvPr>
            <p:cNvSpPr/>
            <p:nvPr/>
          </p:nvSpPr>
          <p:spPr>
            <a:xfrm>
              <a:off x="305333" y="280415"/>
              <a:ext cx="121920" cy="129539"/>
            </a:xfrm>
            <a:custGeom>
              <a:avLst/>
              <a:gdLst>
                <a:gd name="connsiteX0" fmla="*/ 67056 w 121920"/>
                <a:gd name="connsiteY0" fmla="*/ 132740 h 129539"/>
                <a:gd name="connsiteX1" fmla="*/ 0 w 121920"/>
                <a:gd name="connsiteY1" fmla="*/ 66522 h 129539"/>
                <a:gd name="connsiteX2" fmla="*/ 67056 w 121920"/>
                <a:gd name="connsiteY2" fmla="*/ 0 h 129539"/>
                <a:gd name="connsiteX3" fmla="*/ 123139 w 121920"/>
                <a:gd name="connsiteY3" fmla="*/ 31394 h 129539"/>
                <a:gd name="connsiteX4" fmla="*/ 92202 w 121920"/>
                <a:gd name="connsiteY4" fmla="*/ 49073 h 129539"/>
                <a:gd name="connsiteX5" fmla="*/ 66980 w 121920"/>
                <a:gd name="connsiteY5" fmla="*/ 35052 h 129539"/>
                <a:gd name="connsiteX6" fmla="*/ 35814 w 121920"/>
                <a:gd name="connsiteY6" fmla="*/ 66522 h 129539"/>
                <a:gd name="connsiteX7" fmla="*/ 66980 w 121920"/>
                <a:gd name="connsiteY7" fmla="*/ 97688 h 129539"/>
                <a:gd name="connsiteX8" fmla="*/ 94488 w 121920"/>
                <a:gd name="connsiteY8" fmla="*/ 81610 h 129539"/>
                <a:gd name="connsiteX9" fmla="*/ 126949 w 121920"/>
                <a:gd name="connsiteY9" fmla="*/ 96164 h 129539"/>
                <a:gd name="connsiteX10" fmla="*/ 67056 w 121920"/>
                <a:gd name="connsiteY10" fmla="*/ 132740 h 129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 h="129539">
                  <a:moveTo>
                    <a:pt x="67056" y="132740"/>
                  </a:moveTo>
                  <a:cubicBezTo>
                    <a:pt x="28880" y="132740"/>
                    <a:pt x="0" y="104394"/>
                    <a:pt x="0" y="66522"/>
                  </a:cubicBezTo>
                  <a:cubicBezTo>
                    <a:pt x="0" y="28575"/>
                    <a:pt x="28804" y="0"/>
                    <a:pt x="67056" y="0"/>
                  </a:cubicBezTo>
                  <a:cubicBezTo>
                    <a:pt x="91973" y="0"/>
                    <a:pt x="113005" y="12497"/>
                    <a:pt x="123139" y="31394"/>
                  </a:cubicBezTo>
                  <a:lnTo>
                    <a:pt x="92202" y="49073"/>
                  </a:lnTo>
                  <a:cubicBezTo>
                    <a:pt x="87554" y="40538"/>
                    <a:pt x="78181" y="35052"/>
                    <a:pt x="66980" y="35052"/>
                  </a:cubicBezTo>
                  <a:cubicBezTo>
                    <a:pt x="48768" y="35052"/>
                    <a:pt x="35814" y="48539"/>
                    <a:pt x="35814" y="66522"/>
                  </a:cubicBezTo>
                  <a:cubicBezTo>
                    <a:pt x="35814" y="84201"/>
                    <a:pt x="48768" y="97688"/>
                    <a:pt x="66980" y="97688"/>
                  </a:cubicBezTo>
                  <a:cubicBezTo>
                    <a:pt x="79477" y="97688"/>
                    <a:pt x="89611" y="91744"/>
                    <a:pt x="94488" y="81610"/>
                  </a:cubicBezTo>
                  <a:lnTo>
                    <a:pt x="126949" y="96164"/>
                  </a:lnTo>
                  <a:cubicBezTo>
                    <a:pt x="117500" y="118186"/>
                    <a:pt x="94336" y="132740"/>
                    <a:pt x="67056" y="132740"/>
                  </a:cubicBezTo>
                  <a:close/>
                </a:path>
              </a:pathLst>
            </a:custGeom>
            <a:grpFill/>
            <a:ln w="7620" cap="flat">
              <a:noFill/>
              <a:prstDash val="solid"/>
              <a:miter/>
            </a:ln>
          </p:spPr>
          <p:txBody>
            <a:bodyPr rtlCol="0" anchor="ctr"/>
            <a:lstStyle/>
            <a:p>
              <a:endParaRPr lang="nl-NL" dirty="0"/>
            </a:p>
          </p:txBody>
        </p:sp>
        <p:sp>
          <p:nvSpPr>
            <p:cNvPr id="6" name="Vrije vorm: vorm 5">
              <a:extLst>
                <a:ext uri="{FF2B5EF4-FFF2-40B4-BE49-F238E27FC236}">
                  <a16:creationId xmlns:a16="http://schemas.microsoft.com/office/drawing/2014/main" id="{EA708F71-2EA5-48C0-B018-B8CC6009BDEC}"/>
                </a:ext>
              </a:extLst>
            </p:cNvPr>
            <p:cNvSpPr/>
            <p:nvPr/>
          </p:nvSpPr>
          <p:spPr>
            <a:xfrm>
              <a:off x="441350" y="282243"/>
              <a:ext cx="114300" cy="129539"/>
            </a:xfrm>
            <a:custGeom>
              <a:avLst/>
              <a:gdLst>
                <a:gd name="connsiteX0" fmla="*/ 121310 w 114300"/>
                <a:gd name="connsiteY0" fmla="*/ 69951 h 129539"/>
                <a:gd name="connsiteX1" fmla="*/ 60503 w 114300"/>
                <a:gd name="connsiteY1" fmla="*/ 131749 h 129539"/>
                <a:gd name="connsiteX2" fmla="*/ 0 w 114300"/>
                <a:gd name="connsiteY2" fmla="*/ 69951 h 129539"/>
                <a:gd name="connsiteX3" fmla="*/ 0 w 114300"/>
                <a:gd name="connsiteY3" fmla="*/ 0 h 129539"/>
                <a:gd name="connsiteX4" fmla="*/ 36347 w 114300"/>
                <a:gd name="connsiteY4" fmla="*/ 0 h 129539"/>
                <a:gd name="connsiteX5" fmla="*/ 36347 w 114300"/>
                <a:gd name="connsiteY5" fmla="*/ 69951 h 129539"/>
                <a:gd name="connsiteX6" fmla="*/ 60503 w 114300"/>
                <a:gd name="connsiteY6" fmla="*/ 96697 h 129539"/>
                <a:gd name="connsiteX7" fmla="*/ 84658 w 114300"/>
                <a:gd name="connsiteY7" fmla="*/ 69951 h 129539"/>
                <a:gd name="connsiteX8" fmla="*/ 84658 w 114300"/>
                <a:gd name="connsiteY8" fmla="*/ 0 h 129539"/>
                <a:gd name="connsiteX9" fmla="*/ 121310 w 114300"/>
                <a:gd name="connsiteY9" fmla="*/ 0 h 129539"/>
                <a:gd name="connsiteX10" fmla="*/ 121310 w 114300"/>
                <a:gd name="connsiteY10" fmla="*/ 69951 h 129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4300" h="129539">
                  <a:moveTo>
                    <a:pt x="121310" y="69951"/>
                  </a:moveTo>
                  <a:cubicBezTo>
                    <a:pt x="121310" y="106298"/>
                    <a:pt x="96393" y="131749"/>
                    <a:pt x="60503" y="131749"/>
                  </a:cubicBezTo>
                  <a:cubicBezTo>
                    <a:pt x="24917" y="131749"/>
                    <a:pt x="0" y="106298"/>
                    <a:pt x="0" y="69951"/>
                  </a:cubicBezTo>
                  <a:lnTo>
                    <a:pt x="0" y="0"/>
                  </a:lnTo>
                  <a:lnTo>
                    <a:pt x="36347" y="0"/>
                  </a:lnTo>
                  <a:lnTo>
                    <a:pt x="36347" y="69951"/>
                  </a:lnTo>
                  <a:cubicBezTo>
                    <a:pt x="36347" y="86334"/>
                    <a:pt x="45720" y="96697"/>
                    <a:pt x="60503" y="96697"/>
                  </a:cubicBezTo>
                  <a:cubicBezTo>
                    <a:pt x="75286" y="96697"/>
                    <a:pt x="84658" y="86334"/>
                    <a:pt x="84658" y="69951"/>
                  </a:cubicBezTo>
                  <a:lnTo>
                    <a:pt x="84658" y="0"/>
                  </a:lnTo>
                  <a:lnTo>
                    <a:pt x="121310" y="0"/>
                  </a:lnTo>
                  <a:lnTo>
                    <a:pt x="121310" y="69951"/>
                  </a:lnTo>
                  <a:close/>
                </a:path>
              </a:pathLst>
            </a:custGeom>
            <a:grpFill/>
            <a:ln w="7620" cap="flat">
              <a:noFill/>
              <a:prstDash val="solid"/>
              <a:miter/>
            </a:ln>
          </p:spPr>
          <p:txBody>
            <a:bodyPr rtlCol="0" anchor="ctr"/>
            <a:lstStyle/>
            <a:p>
              <a:endParaRPr lang="nl-NL" dirty="0"/>
            </a:p>
          </p:txBody>
        </p:sp>
        <p:sp>
          <p:nvSpPr>
            <p:cNvPr id="7" name="Vrije vorm: vorm 6">
              <a:extLst>
                <a:ext uri="{FF2B5EF4-FFF2-40B4-BE49-F238E27FC236}">
                  <a16:creationId xmlns:a16="http://schemas.microsoft.com/office/drawing/2014/main" id="{88A24C1F-D99F-4569-AF79-84B7892FA987}"/>
                </a:ext>
              </a:extLst>
            </p:cNvPr>
            <p:cNvSpPr/>
            <p:nvPr/>
          </p:nvSpPr>
          <p:spPr>
            <a:xfrm>
              <a:off x="579577" y="282091"/>
              <a:ext cx="76200" cy="121919"/>
            </a:xfrm>
            <a:custGeom>
              <a:avLst/>
              <a:gdLst>
                <a:gd name="connsiteX0" fmla="*/ 78181 w 76200"/>
                <a:gd name="connsiteY0" fmla="*/ 34823 h 121919"/>
                <a:gd name="connsiteX1" fmla="*/ 36347 w 76200"/>
                <a:gd name="connsiteY1" fmla="*/ 34823 h 121919"/>
                <a:gd name="connsiteX2" fmla="*/ 36347 w 76200"/>
                <a:gd name="connsiteY2" fmla="*/ 129463 h 121919"/>
                <a:gd name="connsiteX3" fmla="*/ 0 w 76200"/>
                <a:gd name="connsiteY3" fmla="*/ 129463 h 121919"/>
                <a:gd name="connsiteX4" fmla="*/ 0 w 76200"/>
                <a:gd name="connsiteY4" fmla="*/ 0 h 121919"/>
                <a:gd name="connsiteX5" fmla="*/ 78181 w 76200"/>
                <a:gd name="connsiteY5" fmla="*/ 0 h 121919"/>
                <a:gd name="connsiteX6" fmla="*/ 78181 w 76200"/>
                <a:gd name="connsiteY6" fmla="*/ 34823 h 121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200" h="121919">
                  <a:moveTo>
                    <a:pt x="78181" y="34823"/>
                  </a:moveTo>
                  <a:lnTo>
                    <a:pt x="36347" y="34823"/>
                  </a:lnTo>
                  <a:lnTo>
                    <a:pt x="36347" y="129463"/>
                  </a:lnTo>
                  <a:lnTo>
                    <a:pt x="0" y="129463"/>
                  </a:lnTo>
                  <a:lnTo>
                    <a:pt x="0" y="0"/>
                  </a:lnTo>
                  <a:lnTo>
                    <a:pt x="78181" y="0"/>
                  </a:lnTo>
                  <a:lnTo>
                    <a:pt x="78181" y="34823"/>
                  </a:lnTo>
                  <a:close/>
                </a:path>
              </a:pathLst>
            </a:custGeom>
            <a:grpFill/>
            <a:ln w="7620" cap="flat">
              <a:noFill/>
              <a:prstDash val="solid"/>
              <a:miter/>
            </a:ln>
          </p:spPr>
          <p:txBody>
            <a:bodyPr rtlCol="0" anchor="ctr"/>
            <a:lstStyle/>
            <a:p>
              <a:endParaRPr lang="nl-NL" dirty="0"/>
            </a:p>
          </p:txBody>
        </p:sp>
        <p:sp>
          <p:nvSpPr>
            <p:cNvPr id="8" name="Vrije vorm: vorm 7">
              <a:extLst>
                <a:ext uri="{FF2B5EF4-FFF2-40B4-BE49-F238E27FC236}">
                  <a16:creationId xmlns:a16="http://schemas.microsoft.com/office/drawing/2014/main" id="{BE771A5C-222B-449C-874D-8F93554B504C}"/>
                </a:ext>
              </a:extLst>
            </p:cNvPr>
            <p:cNvSpPr/>
            <p:nvPr/>
          </p:nvSpPr>
          <p:spPr>
            <a:xfrm>
              <a:off x="669265" y="220141"/>
              <a:ext cx="38100" cy="190499"/>
            </a:xfrm>
            <a:custGeom>
              <a:avLst/>
              <a:gdLst>
                <a:gd name="connsiteX0" fmla="*/ 44653 w 38100"/>
                <a:gd name="connsiteY0" fmla="*/ 22098 h 190499"/>
                <a:gd name="connsiteX1" fmla="*/ 22327 w 38100"/>
                <a:gd name="connsiteY1" fmla="*/ 44424 h 190499"/>
                <a:gd name="connsiteX2" fmla="*/ 0 w 38100"/>
                <a:gd name="connsiteY2" fmla="*/ 22098 h 190499"/>
                <a:gd name="connsiteX3" fmla="*/ 22327 w 38100"/>
                <a:gd name="connsiteY3" fmla="*/ 0 h 190499"/>
                <a:gd name="connsiteX4" fmla="*/ 44653 w 38100"/>
                <a:gd name="connsiteY4" fmla="*/ 22098 h 190499"/>
                <a:gd name="connsiteX5" fmla="*/ 40691 w 38100"/>
                <a:gd name="connsiteY5" fmla="*/ 61874 h 190499"/>
                <a:gd name="connsiteX6" fmla="*/ 40691 w 38100"/>
                <a:gd name="connsiteY6" fmla="*/ 191413 h 190499"/>
                <a:gd name="connsiteX7" fmla="*/ 4039 w 38100"/>
                <a:gd name="connsiteY7" fmla="*/ 191413 h 190499"/>
                <a:gd name="connsiteX8" fmla="*/ 4039 w 38100"/>
                <a:gd name="connsiteY8" fmla="*/ 61874 h 190499"/>
                <a:gd name="connsiteX9" fmla="*/ 40691 w 38100"/>
                <a:gd name="connsiteY9" fmla="*/ 61874 h 19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100" h="190499">
                  <a:moveTo>
                    <a:pt x="44653" y="22098"/>
                  </a:moveTo>
                  <a:cubicBezTo>
                    <a:pt x="44653" y="34290"/>
                    <a:pt x="34519" y="44424"/>
                    <a:pt x="22327" y="44424"/>
                  </a:cubicBezTo>
                  <a:cubicBezTo>
                    <a:pt x="10135" y="44424"/>
                    <a:pt x="0" y="34290"/>
                    <a:pt x="0" y="22098"/>
                  </a:cubicBezTo>
                  <a:cubicBezTo>
                    <a:pt x="0" y="10135"/>
                    <a:pt x="10135" y="0"/>
                    <a:pt x="22327" y="0"/>
                  </a:cubicBezTo>
                  <a:cubicBezTo>
                    <a:pt x="34519" y="76"/>
                    <a:pt x="44653" y="10211"/>
                    <a:pt x="44653" y="22098"/>
                  </a:cubicBezTo>
                  <a:close/>
                  <a:moveTo>
                    <a:pt x="40691" y="61874"/>
                  </a:moveTo>
                  <a:lnTo>
                    <a:pt x="40691" y="191413"/>
                  </a:lnTo>
                  <a:lnTo>
                    <a:pt x="4039" y="191413"/>
                  </a:lnTo>
                  <a:lnTo>
                    <a:pt x="4039" y="61874"/>
                  </a:lnTo>
                  <a:lnTo>
                    <a:pt x="40691" y="61874"/>
                  </a:lnTo>
                  <a:close/>
                </a:path>
              </a:pathLst>
            </a:custGeom>
            <a:grpFill/>
            <a:ln w="7620" cap="flat">
              <a:noFill/>
              <a:prstDash val="solid"/>
              <a:miter/>
            </a:ln>
          </p:spPr>
          <p:txBody>
            <a:bodyPr rtlCol="0" anchor="ctr"/>
            <a:lstStyle/>
            <a:p>
              <a:endParaRPr lang="nl-NL" dirty="0"/>
            </a:p>
          </p:txBody>
        </p:sp>
        <p:sp>
          <p:nvSpPr>
            <p:cNvPr id="9" name="Vrije vorm: vorm 8">
              <a:extLst>
                <a:ext uri="{FF2B5EF4-FFF2-40B4-BE49-F238E27FC236}">
                  <a16:creationId xmlns:a16="http://schemas.microsoft.com/office/drawing/2014/main" id="{0F8DCE18-D319-4A91-BE8C-F07DFC021B15}"/>
                </a:ext>
              </a:extLst>
            </p:cNvPr>
            <p:cNvSpPr/>
            <p:nvPr/>
          </p:nvSpPr>
          <p:spPr>
            <a:xfrm>
              <a:off x="727177" y="280338"/>
              <a:ext cx="129540" cy="129539"/>
            </a:xfrm>
            <a:custGeom>
              <a:avLst/>
              <a:gdLst>
                <a:gd name="connsiteX0" fmla="*/ 132436 w 129540"/>
                <a:gd name="connsiteY0" fmla="*/ 66522 h 129539"/>
                <a:gd name="connsiteX1" fmla="*/ 66218 w 129540"/>
                <a:gd name="connsiteY1" fmla="*/ 132740 h 129539"/>
                <a:gd name="connsiteX2" fmla="*/ 0 w 129540"/>
                <a:gd name="connsiteY2" fmla="*/ 66522 h 129539"/>
                <a:gd name="connsiteX3" fmla="*/ 66218 w 129540"/>
                <a:gd name="connsiteY3" fmla="*/ 0 h 129539"/>
                <a:gd name="connsiteX4" fmla="*/ 132436 w 129540"/>
                <a:gd name="connsiteY4" fmla="*/ 66522 h 129539"/>
                <a:gd name="connsiteX5" fmla="*/ 35814 w 129540"/>
                <a:gd name="connsiteY5" fmla="*/ 66522 h 129539"/>
                <a:gd name="connsiteX6" fmla="*/ 66218 w 129540"/>
                <a:gd name="connsiteY6" fmla="*/ 97688 h 129539"/>
                <a:gd name="connsiteX7" fmla="*/ 96622 w 129540"/>
                <a:gd name="connsiteY7" fmla="*/ 66522 h 129539"/>
                <a:gd name="connsiteX8" fmla="*/ 66218 w 129540"/>
                <a:gd name="connsiteY8" fmla="*/ 35052 h 129539"/>
                <a:gd name="connsiteX9" fmla="*/ 35814 w 129540"/>
                <a:gd name="connsiteY9" fmla="*/ 66522 h 129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9540" h="129539">
                  <a:moveTo>
                    <a:pt x="132436" y="66522"/>
                  </a:moveTo>
                  <a:cubicBezTo>
                    <a:pt x="132436" y="104470"/>
                    <a:pt x="103632" y="132740"/>
                    <a:pt x="66218" y="132740"/>
                  </a:cubicBezTo>
                  <a:cubicBezTo>
                    <a:pt x="28575" y="132740"/>
                    <a:pt x="0" y="104394"/>
                    <a:pt x="0" y="66522"/>
                  </a:cubicBezTo>
                  <a:cubicBezTo>
                    <a:pt x="0" y="28575"/>
                    <a:pt x="28575" y="0"/>
                    <a:pt x="66218" y="0"/>
                  </a:cubicBezTo>
                  <a:cubicBezTo>
                    <a:pt x="103632" y="0"/>
                    <a:pt x="132436" y="28575"/>
                    <a:pt x="132436" y="66522"/>
                  </a:cubicBezTo>
                  <a:close/>
                  <a:moveTo>
                    <a:pt x="35814" y="66522"/>
                  </a:moveTo>
                  <a:cubicBezTo>
                    <a:pt x="35814" y="84201"/>
                    <a:pt x="48768" y="97688"/>
                    <a:pt x="66218" y="97688"/>
                  </a:cubicBezTo>
                  <a:cubicBezTo>
                    <a:pt x="83363" y="97688"/>
                    <a:pt x="96622" y="84201"/>
                    <a:pt x="96622" y="66522"/>
                  </a:cubicBezTo>
                  <a:cubicBezTo>
                    <a:pt x="96622" y="48311"/>
                    <a:pt x="83363" y="35052"/>
                    <a:pt x="66218" y="35052"/>
                  </a:cubicBezTo>
                  <a:cubicBezTo>
                    <a:pt x="48844" y="35128"/>
                    <a:pt x="35814" y="48311"/>
                    <a:pt x="35814" y="66522"/>
                  </a:cubicBezTo>
                  <a:close/>
                </a:path>
              </a:pathLst>
            </a:custGeom>
            <a:grpFill/>
            <a:ln w="7620" cap="flat">
              <a:noFill/>
              <a:prstDash val="solid"/>
              <a:miter/>
            </a:ln>
          </p:spPr>
          <p:txBody>
            <a:bodyPr rtlCol="0" anchor="ctr"/>
            <a:lstStyle/>
            <a:p>
              <a:endParaRPr lang="nl-NL" dirty="0"/>
            </a:p>
          </p:txBody>
        </p:sp>
      </p:grpSp>
      <p:sp>
        <p:nvSpPr>
          <p:cNvPr id="10" name="Tekstvak 9">
            <a:extLst>
              <a:ext uri="{FF2B5EF4-FFF2-40B4-BE49-F238E27FC236}">
                <a16:creationId xmlns:a16="http://schemas.microsoft.com/office/drawing/2014/main" id="{FA7B42E1-0627-4B12-BBAD-9CA0467C1A1D}"/>
              </a:ext>
            </a:extLst>
          </p:cNvPr>
          <p:cNvSpPr txBox="1"/>
          <p:nvPr/>
        </p:nvSpPr>
        <p:spPr>
          <a:xfrm>
            <a:off x="856716" y="583200"/>
            <a:ext cx="9944634" cy="755355"/>
          </a:xfrm>
          <a:prstGeom prst="rect">
            <a:avLst/>
          </a:prstGeom>
          <a:noFill/>
        </p:spPr>
        <p:txBody>
          <a:bodyPr wrap="square" lIns="0" rIns="0" rtlCol="0" anchor="ctr">
            <a:noAutofit/>
          </a:bodyPr>
          <a:lstStyle/>
          <a:p>
            <a:pPr>
              <a:lnSpc>
                <a:spcPct val="80000"/>
              </a:lnSpc>
            </a:pPr>
            <a:r>
              <a:rPr lang="nl-NL" sz="3600" b="1" dirty="0">
                <a:solidFill>
                  <a:srgbClr val="2ADC5D"/>
                </a:solidFill>
                <a:latin typeface="Fellix" pitchFamily="2" charset="77"/>
                <a:cs typeface="Arial"/>
              </a:rPr>
              <a:t>4 Ownership &amp; Possession</a:t>
            </a:r>
            <a:endParaRPr lang="nl-NL" b="1" dirty="0">
              <a:solidFill>
                <a:srgbClr val="2ADC5D"/>
              </a:solidFill>
              <a:latin typeface="Fellix" pitchFamily="2" charset="77"/>
            </a:endParaRPr>
          </a:p>
        </p:txBody>
      </p:sp>
      <p:sp>
        <p:nvSpPr>
          <p:cNvPr id="12" name="Vrije vorm: vorm 11">
            <a:extLst>
              <a:ext uri="{FF2B5EF4-FFF2-40B4-BE49-F238E27FC236}">
                <a16:creationId xmlns:a16="http://schemas.microsoft.com/office/drawing/2014/main" id="{E5C1CFFE-9DC8-4C1D-8517-5F11C6C851DD}"/>
              </a:ext>
            </a:extLst>
          </p:cNvPr>
          <p:cNvSpPr/>
          <p:nvPr/>
        </p:nvSpPr>
        <p:spPr>
          <a:xfrm>
            <a:off x="11163300" y="0"/>
            <a:ext cx="1028700" cy="1028700"/>
          </a:xfrm>
          <a:custGeom>
            <a:avLst/>
            <a:gdLst>
              <a:gd name="connsiteX0" fmla="*/ 0 w 1028700"/>
              <a:gd name="connsiteY0" fmla="*/ 0 h 1028700"/>
              <a:gd name="connsiteX1" fmla="*/ 1028700 w 1028700"/>
              <a:gd name="connsiteY1" fmla="*/ 0 h 1028700"/>
              <a:gd name="connsiteX2" fmla="*/ 1028700 w 1028700"/>
              <a:gd name="connsiteY2" fmla="*/ 1028700 h 1028700"/>
              <a:gd name="connsiteX3" fmla="*/ 0 w 1028700"/>
              <a:gd name="connsiteY3" fmla="*/ 1028700 h 1028700"/>
            </a:gdLst>
            <a:ahLst/>
            <a:cxnLst>
              <a:cxn ang="0">
                <a:pos x="connsiteX0" y="connsiteY0"/>
              </a:cxn>
              <a:cxn ang="0">
                <a:pos x="connsiteX1" y="connsiteY1"/>
              </a:cxn>
              <a:cxn ang="0">
                <a:pos x="connsiteX2" y="connsiteY2"/>
              </a:cxn>
              <a:cxn ang="0">
                <a:pos x="connsiteX3" y="connsiteY3"/>
              </a:cxn>
            </a:cxnLst>
            <a:rect l="l" t="t" r="r" b="b"/>
            <a:pathLst>
              <a:path w="1028700" h="1028700">
                <a:moveTo>
                  <a:pt x="0" y="0"/>
                </a:moveTo>
                <a:lnTo>
                  <a:pt x="1028700" y="0"/>
                </a:lnTo>
                <a:lnTo>
                  <a:pt x="1028700" y="1028700"/>
                </a:lnTo>
                <a:lnTo>
                  <a:pt x="0" y="1028700"/>
                </a:lnTo>
                <a:close/>
              </a:path>
            </a:pathLst>
          </a:custGeom>
          <a:solidFill>
            <a:srgbClr val="2ADC5D"/>
          </a:solidFill>
          <a:ln w="7620" cap="flat">
            <a:noFill/>
            <a:prstDash val="solid"/>
            <a:miter/>
          </a:ln>
        </p:spPr>
        <p:txBody>
          <a:bodyPr rtlCol="0" anchor="ctr"/>
          <a:lstStyle/>
          <a:p>
            <a:endParaRPr lang="nl-NL" dirty="0"/>
          </a:p>
        </p:txBody>
      </p:sp>
      <p:sp>
        <p:nvSpPr>
          <p:cNvPr id="13" name="Vrije vorm: vorm 12">
            <a:extLst>
              <a:ext uri="{FF2B5EF4-FFF2-40B4-BE49-F238E27FC236}">
                <a16:creationId xmlns:a16="http://schemas.microsoft.com/office/drawing/2014/main" id="{92739C17-F9C9-455B-926F-3CCB3D0FF765}"/>
              </a:ext>
            </a:extLst>
          </p:cNvPr>
          <p:cNvSpPr/>
          <p:nvPr/>
        </p:nvSpPr>
        <p:spPr>
          <a:xfrm>
            <a:off x="11525250" y="361950"/>
            <a:ext cx="304800" cy="304800"/>
          </a:xfrm>
          <a:custGeom>
            <a:avLst/>
            <a:gdLst>
              <a:gd name="connsiteX0" fmla="*/ 69418 w 304800"/>
              <a:gd name="connsiteY0" fmla="*/ 304800 h 304800"/>
              <a:gd name="connsiteX1" fmla="*/ 304800 w 304800"/>
              <a:gd name="connsiteY1" fmla="*/ 304800 h 304800"/>
              <a:gd name="connsiteX2" fmla="*/ 304800 w 304800"/>
              <a:gd name="connsiteY2" fmla="*/ 235382 h 304800"/>
              <a:gd name="connsiteX3" fmla="*/ 118415 w 304800"/>
              <a:gd name="connsiteY3" fmla="*/ 235382 h 304800"/>
              <a:gd name="connsiteX4" fmla="*/ 304800 w 304800"/>
              <a:gd name="connsiteY4" fmla="*/ 49073 h 304800"/>
              <a:gd name="connsiteX5" fmla="*/ 255727 w 304800"/>
              <a:gd name="connsiteY5" fmla="*/ 0 h 304800"/>
              <a:gd name="connsiteX6" fmla="*/ 69418 w 304800"/>
              <a:gd name="connsiteY6" fmla="*/ 186385 h 304800"/>
              <a:gd name="connsiteX7" fmla="*/ 69418 w 304800"/>
              <a:gd name="connsiteY7" fmla="*/ 0 h 304800"/>
              <a:gd name="connsiteX8" fmla="*/ 0 w 304800"/>
              <a:gd name="connsiteY8" fmla="*/ 0 h 304800"/>
              <a:gd name="connsiteX9" fmla="*/ 0 w 304800"/>
              <a:gd name="connsiteY9" fmla="*/ 235382 h 304800"/>
              <a:gd name="connsiteX10" fmla="*/ 0 w 304800"/>
              <a:gd name="connsiteY10" fmla="*/ 3048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4800" h="304800">
                <a:moveTo>
                  <a:pt x="69418" y="304800"/>
                </a:moveTo>
                <a:lnTo>
                  <a:pt x="304800" y="304800"/>
                </a:lnTo>
                <a:lnTo>
                  <a:pt x="304800" y="235382"/>
                </a:lnTo>
                <a:lnTo>
                  <a:pt x="118415" y="235382"/>
                </a:lnTo>
                <a:lnTo>
                  <a:pt x="304800" y="49073"/>
                </a:lnTo>
                <a:lnTo>
                  <a:pt x="255727" y="0"/>
                </a:lnTo>
                <a:lnTo>
                  <a:pt x="69418" y="186385"/>
                </a:lnTo>
                <a:lnTo>
                  <a:pt x="69418" y="0"/>
                </a:lnTo>
                <a:lnTo>
                  <a:pt x="0" y="0"/>
                </a:lnTo>
                <a:lnTo>
                  <a:pt x="0" y="235382"/>
                </a:lnTo>
                <a:lnTo>
                  <a:pt x="0" y="304800"/>
                </a:lnTo>
                <a:close/>
              </a:path>
            </a:pathLst>
          </a:custGeom>
          <a:solidFill>
            <a:srgbClr val="FFFFFF"/>
          </a:solidFill>
          <a:ln w="7620" cap="flat">
            <a:noFill/>
            <a:prstDash val="solid"/>
            <a:miter/>
          </a:ln>
        </p:spPr>
        <p:txBody>
          <a:bodyPr rtlCol="0" anchor="ctr"/>
          <a:lstStyle/>
          <a:p>
            <a:endParaRPr lang="nl-NL" dirty="0"/>
          </a:p>
        </p:txBody>
      </p:sp>
      <p:sp>
        <p:nvSpPr>
          <p:cNvPr id="2" name="TextBox 1">
            <a:extLst>
              <a:ext uri="{FF2B5EF4-FFF2-40B4-BE49-F238E27FC236}">
                <a16:creationId xmlns:a16="http://schemas.microsoft.com/office/drawing/2014/main" id="{A7CC4E6A-4315-CF48-90E7-F8FFEAC93F61}"/>
              </a:ext>
            </a:extLst>
          </p:cNvPr>
          <p:cNvSpPr txBox="1"/>
          <p:nvPr/>
        </p:nvSpPr>
        <p:spPr>
          <a:xfrm>
            <a:off x="740056" y="1338555"/>
            <a:ext cx="10306584" cy="3361048"/>
          </a:xfrm>
          <a:prstGeom prst="rect">
            <a:avLst/>
          </a:prstGeom>
          <a:noFill/>
        </p:spPr>
        <p:txBody>
          <a:bodyPr wrap="square" rtlCol="0">
            <a:spAutoFit/>
          </a:bodyPr>
          <a:lstStyle/>
          <a:p>
            <a:pPr>
              <a:lnSpc>
                <a:spcPct val="150000"/>
              </a:lnSpc>
            </a:pPr>
            <a:r>
              <a:rPr lang="nl-NL" sz="1600" b="1">
                <a:solidFill>
                  <a:srgbClr val="2ADC5D"/>
                </a:solidFill>
                <a:latin typeface="Fellix" pitchFamily="2" charset="77"/>
              </a:rPr>
              <a:t>Exchangable Points</a:t>
            </a:r>
            <a:r>
              <a:rPr lang="nl-NL" sz="1600">
                <a:solidFill>
                  <a:srgbClr val="2ADC5D"/>
                </a:solidFill>
                <a:latin typeface="Fellix" pitchFamily="2" charset="77"/>
              </a:rPr>
              <a:t> (75) Ik kan mijn verdiende punten inwisselen voor iets.</a:t>
            </a:r>
          </a:p>
          <a:p>
            <a:pPr>
              <a:lnSpc>
                <a:spcPct val="150000"/>
              </a:lnSpc>
            </a:pPr>
            <a:r>
              <a:rPr lang="nl-NL" sz="1600" b="1">
                <a:solidFill>
                  <a:srgbClr val="2ADC5D"/>
                </a:solidFill>
                <a:latin typeface="Fellix" pitchFamily="2" charset="77"/>
              </a:rPr>
              <a:t>Virtual Goods </a:t>
            </a:r>
            <a:r>
              <a:rPr lang="nl-NL" sz="1600">
                <a:solidFill>
                  <a:srgbClr val="2ADC5D"/>
                </a:solidFill>
                <a:latin typeface="Fellix" pitchFamily="2" charset="77"/>
              </a:rPr>
              <a:t>(8) Het is misschien niet echt, maar het is van mij (of ik wil het hebben).</a:t>
            </a:r>
            <a:endParaRPr lang="nl-NL" sz="1600" b="1">
              <a:solidFill>
                <a:srgbClr val="2ADC5D"/>
              </a:solidFill>
              <a:latin typeface="Fellix" pitchFamily="2" charset="77"/>
            </a:endParaRPr>
          </a:p>
          <a:p>
            <a:pPr>
              <a:lnSpc>
                <a:spcPct val="150000"/>
              </a:lnSpc>
            </a:pPr>
            <a:r>
              <a:rPr lang="nl-NL" sz="1600" b="1">
                <a:solidFill>
                  <a:srgbClr val="2ADC5D"/>
                </a:solidFill>
                <a:latin typeface="Fellix" pitchFamily="2" charset="77"/>
              </a:rPr>
              <a:t>Build From Scratch</a:t>
            </a:r>
            <a:r>
              <a:rPr lang="nl-NL" sz="1600">
                <a:solidFill>
                  <a:srgbClr val="2ADC5D"/>
                </a:solidFill>
                <a:latin typeface="Fellix" pitchFamily="2" charset="77"/>
              </a:rPr>
              <a:t> (43) Ik heb dit helemaal zelf gemaakt!</a:t>
            </a:r>
            <a:endParaRPr lang="nl-NL" sz="1600" b="1">
              <a:solidFill>
                <a:srgbClr val="2ADC5D"/>
              </a:solidFill>
              <a:latin typeface="Fellix" pitchFamily="2" charset="77"/>
            </a:endParaRPr>
          </a:p>
          <a:p>
            <a:pPr>
              <a:lnSpc>
                <a:spcPct val="150000"/>
              </a:lnSpc>
            </a:pPr>
            <a:r>
              <a:rPr lang="nl-NL" sz="1600" b="1">
                <a:solidFill>
                  <a:srgbClr val="2ADC5D"/>
                </a:solidFill>
                <a:latin typeface="Fellix" pitchFamily="2" charset="77"/>
              </a:rPr>
              <a:t>Alfred Effect </a:t>
            </a:r>
            <a:r>
              <a:rPr lang="nl-NL" sz="1600">
                <a:solidFill>
                  <a:srgbClr val="2ADC5D"/>
                </a:solidFill>
                <a:latin typeface="Fellix" pitchFamily="2" charset="77"/>
              </a:rPr>
              <a:t>(83) Dit systeem begrijpt mij zo goed, ik word op mijn wenken bediend!</a:t>
            </a:r>
            <a:endParaRPr lang="nl-NL" sz="1600" b="1">
              <a:solidFill>
                <a:srgbClr val="2ADC5D"/>
              </a:solidFill>
              <a:latin typeface="Fellix" pitchFamily="2" charset="77"/>
            </a:endParaRPr>
          </a:p>
          <a:p>
            <a:pPr>
              <a:lnSpc>
                <a:spcPct val="150000"/>
              </a:lnSpc>
            </a:pPr>
            <a:r>
              <a:rPr lang="nl-NL" sz="1600" b="1">
                <a:solidFill>
                  <a:srgbClr val="2ADC5D"/>
                </a:solidFill>
                <a:latin typeface="Fellix" pitchFamily="2" charset="77"/>
              </a:rPr>
              <a:t>Collection Sets </a:t>
            </a:r>
            <a:r>
              <a:rPr lang="nl-NL" sz="1600">
                <a:solidFill>
                  <a:srgbClr val="2ADC5D"/>
                </a:solidFill>
                <a:latin typeface="Fellix" pitchFamily="2" charset="77"/>
              </a:rPr>
              <a:t>(16) Ik wil alle sets compleet hebben!</a:t>
            </a:r>
            <a:endParaRPr lang="nl-NL" sz="1600" b="1">
              <a:solidFill>
                <a:srgbClr val="2ADC5D"/>
              </a:solidFill>
              <a:latin typeface="Fellix" pitchFamily="2" charset="77"/>
            </a:endParaRPr>
          </a:p>
          <a:p>
            <a:pPr>
              <a:lnSpc>
                <a:spcPct val="150000"/>
              </a:lnSpc>
            </a:pPr>
            <a:r>
              <a:rPr lang="nl-NL" sz="1600" b="1">
                <a:solidFill>
                  <a:srgbClr val="2ADC5D"/>
                </a:solidFill>
                <a:latin typeface="Fellix" pitchFamily="2" charset="77"/>
              </a:rPr>
              <a:t>Avatar </a:t>
            </a:r>
            <a:r>
              <a:rPr lang="nl-NL" sz="1600">
                <a:solidFill>
                  <a:srgbClr val="2ADC5D"/>
                </a:solidFill>
                <a:latin typeface="Fellix" pitchFamily="2" charset="77"/>
              </a:rPr>
              <a:t>(13) Ik voel mezelf vertegenwoordigd in de game/app/het product.</a:t>
            </a:r>
            <a:endParaRPr lang="nl-NL" sz="1600" b="1">
              <a:solidFill>
                <a:srgbClr val="2ADC5D"/>
              </a:solidFill>
              <a:latin typeface="Fellix" pitchFamily="2" charset="77"/>
            </a:endParaRPr>
          </a:p>
          <a:p>
            <a:pPr>
              <a:lnSpc>
                <a:spcPct val="150000"/>
              </a:lnSpc>
            </a:pPr>
            <a:r>
              <a:rPr lang="nl-NL" sz="1600" b="1">
                <a:solidFill>
                  <a:srgbClr val="2ADC5D"/>
                </a:solidFill>
                <a:latin typeface="Fellix" pitchFamily="2" charset="77"/>
              </a:rPr>
              <a:t>Protector Quest</a:t>
            </a:r>
            <a:r>
              <a:rPr lang="nl-NL" sz="1600">
                <a:solidFill>
                  <a:srgbClr val="2ADC5D"/>
                </a:solidFill>
                <a:latin typeface="Fellix" pitchFamily="2" charset="77"/>
              </a:rPr>
              <a:t> (36) Dit valt onder mijn bescherming!</a:t>
            </a:r>
          </a:p>
          <a:p>
            <a:pPr>
              <a:lnSpc>
                <a:spcPct val="150000"/>
              </a:lnSpc>
            </a:pPr>
            <a:r>
              <a:rPr lang="nl-NL" sz="1600" b="1">
                <a:solidFill>
                  <a:srgbClr val="2ADC5D"/>
                </a:solidFill>
                <a:latin typeface="Fellix" pitchFamily="2" charset="77"/>
              </a:rPr>
              <a:t>Pet Companion</a:t>
            </a:r>
            <a:r>
              <a:rPr lang="nl-NL" sz="1600">
                <a:solidFill>
                  <a:srgbClr val="2ADC5D"/>
                </a:solidFill>
                <a:latin typeface="Fellix" pitchFamily="2" charset="77"/>
              </a:rPr>
              <a:t> (135) Ik heb gezelschap dat me helpt (en waar ik voor moet zorgen).</a:t>
            </a:r>
            <a:endParaRPr lang="nl-NL" sz="1600" b="1">
              <a:solidFill>
                <a:srgbClr val="2ADC5D"/>
              </a:solidFill>
              <a:latin typeface="Fellix" pitchFamily="2" charset="77"/>
            </a:endParaRPr>
          </a:p>
          <a:p>
            <a:pPr>
              <a:lnSpc>
                <a:spcPct val="150000"/>
              </a:lnSpc>
            </a:pPr>
            <a:r>
              <a:rPr lang="nl-NL" sz="1600" b="1">
                <a:solidFill>
                  <a:srgbClr val="2ADC5D"/>
                </a:solidFill>
                <a:latin typeface="Fellix" pitchFamily="2" charset="77"/>
              </a:rPr>
              <a:t>Monitor/Observer Attachement </a:t>
            </a:r>
            <a:r>
              <a:rPr lang="nl-NL" sz="1600">
                <a:solidFill>
                  <a:srgbClr val="2ADC5D"/>
                </a:solidFill>
                <a:latin typeface="Fellix" pitchFamily="2" charset="77"/>
              </a:rPr>
              <a:t>(42) Ik ken dit zo goed, je zou kunnen zeggen dat het van mij is.</a:t>
            </a:r>
          </a:p>
        </p:txBody>
      </p:sp>
    </p:spTree>
    <p:extLst>
      <p:ext uri="{BB962C8B-B14F-4D97-AF65-F5344CB8AC3E}">
        <p14:creationId xmlns:p14="http://schemas.microsoft.com/office/powerpoint/2010/main" val="788030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750" fill="hold"/>
                                        <p:tgtEl>
                                          <p:spTgt spid="10"/>
                                        </p:tgtEl>
                                        <p:attrNameLst>
                                          <p:attrName>ppt_x</p:attrName>
                                        </p:attrNameLst>
                                      </p:cBhvr>
                                      <p:tavLst>
                                        <p:tav tm="0">
                                          <p:val>
                                            <p:strVal val="1+#ppt_w/2"/>
                                          </p:val>
                                        </p:tav>
                                        <p:tav tm="100000">
                                          <p:val>
                                            <p:strVal val="#ppt_x"/>
                                          </p:val>
                                        </p:tav>
                                      </p:tavLst>
                                    </p:anim>
                                    <p:anim calcmode="lin" valueType="num">
                                      <p:cBhvr additive="base">
                                        <p:cTn id="8" dur="7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4" name="Graphic 3">
            <a:extLst>
              <a:ext uri="{FF2B5EF4-FFF2-40B4-BE49-F238E27FC236}">
                <a16:creationId xmlns:a16="http://schemas.microsoft.com/office/drawing/2014/main" id="{67925F80-D4F3-467D-8B45-A6752049C8F4}"/>
              </a:ext>
            </a:extLst>
          </p:cNvPr>
          <p:cNvGrpSpPr/>
          <p:nvPr/>
        </p:nvGrpSpPr>
        <p:grpSpPr>
          <a:xfrm>
            <a:off x="305333" y="220141"/>
            <a:ext cx="548640" cy="217740"/>
            <a:chOff x="305333" y="220141"/>
            <a:chExt cx="548640" cy="217740"/>
          </a:xfrm>
          <a:solidFill>
            <a:schemeClr val="tx1"/>
          </a:solidFill>
        </p:grpSpPr>
        <p:sp>
          <p:nvSpPr>
            <p:cNvPr id="5" name="Vrije vorm: vorm 4">
              <a:extLst>
                <a:ext uri="{FF2B5EF4-FFF2-40B4-BE49-F238E27FC236}">
                  <a16:creationId xmlns:a16="http://schemas.microsoft.com/office/drawing/2014/main" id="{CC69C13A-758E-42D2-9DFD-7154C4A4D9DF}"/>
                </a:ext>
              </a:extLst>
            </p:cNvPr>
            <p:cNvSpPr/>
            <p:nvPr/>
          </p:nvSpPr>
          <p:spPr>
            <a:xfrm>
              <a:off x="305333" y="280415"/>
              <a:ext cx="121920" cy="129539"/>
            </a:xfrm>
            <a:custGeom>
              <a:avLst/>
              <a:gdLst>
                <a:gd name="connsiteX0" fmla="*/ 67056 w 121920"/>
                <a:gd name="connsiteY0" fmla="*/ 132740 h 129539"/>
                <a:gd name="connsiteX1" fmla="*/ 0 w 121920"/>
                <a:gd name="connsiteY1" fmla="*/ 66522 h 129539"/>
                <a:gd name="connsiteX2" fmla="*/ 67056 w 121920"/>
                <a:gd name="connsiteY2" fmla="*/ 0 h 129539"/>
                <a:gd name="connsiteX3" fmla="*/ 123139 w 121920"/>
                <a:gd name="connsiteY3" fmla="*/ 31394 h 129539"/>
                <a:gd name="connsiteX4" fmla="*/ 92202 w 121920"/>
                <a:gd name="connsiteY4" fmla="*/ 49073 h 129539"/>
                <a:gd name="connsiteX5" fmla="*/ 66980 w 121920"/>
                <a:gd name="connsiteY5" fmla="*/ 35052 h 129539"/>
                <a:gd name="connsiteX6" fmla="*/ 35814 w 121920"/>
                <a:gd name="connsiteY6" fmla="*/ 66522 h 129539"/>
                <a:gd name="connsiteX7" fmla="*/ 66980 w 121920"/>
                <a:gd name="connsiteY7" fmla="*/ 97688 h 129539"/>
                <a:gd name="connsiteX8" fmla="*/ 94488 w 121920"/>
                <a:gd name="connsiteY8" fmla="*/ 81610 h 129539"/>
                <a:gd name="connsiteX9" fmla="*/ 126949 w 121920"/>
                <a:gd name="connsiteY9" fmla="*/ 96164 h 129539"/>
                <a:gd name="connsiteX10" fmla="*/ 67056 w 121920"/>
                <a:gd name="connsiteY10" fmla="*/ 132740 h 129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 h="129539">
                  <a:moveTo>
                    <a:pt x="67056" y="132740"/>
                  </a:moveTo>
                  <a:cubicBezTo>
                    <a:pt x="28880" y="132740"/>
                    <a:pt x="0" y="104394"/>
                    <a:pt x="0" y="66522"/>
                  </a:cubicBezTo>
                  <a:cubicBezTo>
                    <a:pt x="0" y="28575"/>
                    <a:pt x="28804" y="0"/>
                    <a:pt x="67056" y="0"/>
                  </a:cubicBezTo>
                  <a:cubicBezTo>
                    <a:pt x="91973" y="0"/>
                    <a:pt x="113005" y="12497"/>
                    <a:pt x="123139" y="31394"/>
                  </a:cubicBezTo>
                  <a:lnTo>
                    <a:pt x="92202" y="49073"/>
                  </a:lnTo>
                  <a:cubicBezTo>
                    <a:pt x="87554" y="40538"/>
                    <a:pt x="78181" y="35052"/>
                    <a:pt x="66980" y="35052"/>
                  </a:cubicBezTo>
                  <a:cubicBezTo>
                    <a:pt x="48768" y="35052"/>
                    <a:pt x="35814" y="48539"/>
                    <a:pt x="35814" y="66522"/>
                  </a:cubicBezTo>
                  <a:cubicBezTo>
                    <a:pt x="35814" y="84201"/>
                    <a:pt x="48768" y="97688"/>
                    <a:pt x="66980" y="97688"/>
                  </a:cubicBezTo>
                  <a:cubicBezTo>
                    <a:pt x="79477" y="97688"/>
                    <a:pt x="89611" y="91744"/>
                    <a:pt x="94488" y="81610"/>
                  </a:cubicBezTo>
                  <a:lnTo>
                    <a:pt x="126949" y="96164"/>
                  </a:lnTo>
                  <a:cubicBezTo>
                    <a:pt x="117500" y="118186"/>
                    <a:pt x="94336" y="132740"/>
                    <a:pt x="67056" y="132740"/>
                  </a:cubicBezTo>
                  <a:close/>
                </a:path>
              </a:pathLst>
            </a:custGeom>
            <a:grpFill/>
            <a:ln w="7620" cap="flat">
              <a:noFill/>
              <a:prstDash val="solid"/>
              <a:miter/>
            </a:ln>
          </p:spPr>
          <p:txBody>
            <a:bodyPr rtlCol="0" anchor="ctr"/>
            <a:lstStyle/>
            <a:p>
              <a:endParaRPr lang="nl-NL" dirty="0"/>
            </a:p>
          </p:txBody>
        </p:sp>
        <p:sp>
          <p:nvSpPr>
            <p:cNvPr id="6" name="Vrije vorm: vorm 5">
              <a:extLst>
                <a:ext uri="{FF2B5EF4-FFF2-40B4-BE49-F238E27FC236}">
                  <a16:creationId xmlns:a16="http://schemas.microsoft.com/office/drawing/2014/main" id="{EA708F71-2EA5-48C0-B018-B8CC6009BDEC}"/>
                </a:ext>
              </a:extLst>
            </p:cNvPr>
            <p:cNvSpPr/>
            <p:nvPr/>
          </p:nvSpPr>
          <p:spPr>
            <a:xfrm>
              <a:off x="441350" y="282243"/>
              <a:ext cx="114300" cy="129539"/>
            </a:xfrm>
            <a:custGeom>
              <a:avLst/>
              <a:gdLst>
                <a:gd name="connsiteX0" fmla="*/ 121310 w 114300"/>
                <a:gd name="connsiteY0" fmla="*/ 69951 h 129539"/>
                <a:gd name="connsiteX1" fmla="*/ 60503 w 114300"/>
                <a:gd name="connsiteY1" fmla="*/ 131749 h 129539"/>
                <a:gd name="connsiteX2" fmla="*/ 0 w 114300"/>
                <a:gd name="connsiteY2" fmla="*/ 69951 h 129539"/>
                <a:gd name="connsiteX3" fmla="*/ 0 w 114300"/>
                <a:gd name="connsiteY3" fmla="*/ 0 h 129539"/>
                <a:gd name="connsiteX4" fmla="*/ 36347 w 114300"/>
                <a:gd name="connsiteY4" fmla="*/ 0 h 129539"/>
                <a:gd name="connsiteX5" fmla="*/ 36347 w 114300"/>
                <a:gd name="connsiteY5" fmla="*/ 69951 h 129539"/>
                <a:gd name="connsiteX6" fmla="*/ 60503 w 114300"/>
                <a:gd name="connsiteY6" fmla="*/ 96697 h 129539"/>
                <a:gd name="connsiteX7" fmla="*/ 84658 w 114300"/>
                <a:gd name="connsiteY7" fmla="*/ 69951 h 129539"/>
                <a:gd name="connsiteX8" fmla="*/ 84658 w 114300"/>
                <a:gd name="connsiteY8" fmla="*/ 0 h 129539"/>
                <a:gd name="connsiteX9" fmla="*/ 121310 w 114300"/>
                <a:gd name="connsiteY9" fmla="*/ 0 h 129539"/>
                <a:gd name="connsiteX10" fmla="*/ 121310 w 114300"/>
                <a:gd name="connsiteY10" fmla="*/ 69951 h 129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4300" h="129539">
                  <a:moveTo>
                    <a:pt x="121310" y="69951"/>
                  </a:moveTo>
                  <a:cubicBezTo>
                    <a:pt x="121310" y="106298"/>
                    <a:pt x="96393" y="131749"/>
                    <a:pt x="60503" y="131749"/>
                  </a:cubicBezTo>
                  <a:cubicBezTo>
                    <a:pt x="24917" y="131749"/>
                    <a:pt x="0" y="106298"/>
                    <a:pt x="0" y="69951"/>
                  </a:cubicBezTo>
                  <a:lnTo>
                    <a:pt x="0" y="0"/>
                  </a:lnTo>
                  <a:lnTo>
                    <a:pt x="36347" y="0"/>
                  </a:lnTo>
                  <a:lnTo>
                    <a:pt x="36347" y="69951"/>
                  </a:lnTo>
                  <a:cubicBezTo>
                    <a:pt x="36347" y="86334"/>
                    <a:pt x="45720" y="96697"/>
                    <a:pt x="60503" y="96697"/>
                  </a:cubicBezTo>
                  <a:cubicBezTo>
                    <a:pt x="75286" y="96697"/>
                    <a:pt x="84658" y="86334"/>
                    <a:pt x="84658" y="69951"/>
                  </a:cubicBezTo>
                  <a:lnTo>
                    <a:pt x="84658" y="0"/>
                  </a:lnTo>
                  <a:lnTo>
                    <a:pt x="121310" y="0"/>
                  </a:lnTo>
                  <a:lnTo>
                    <a:pt x="121310" y="69951"/>
                  </a:lnTo>
                  <a:close/>
                </a:path>
              </a:pathLst>
            </a:custGeom>
            <a:grpFill/>
            <a:ln w="7620" cap="flat">
              <a:noFill/>
              <a:prstDash val="solid"/>
              <a:miter/>
            </a:ln>
          </p:spPr>
          <p:txBody>
            <a:bodyPr rtlCol="0" anchor="ctr"/>
            <a:lstStyle/>
            <a:p>
              <a:endParaRPr lang="nl-NL" dirty="0"/>
            </a:p>
          </p:txBody>
        </p:sp>
        <p:sp>
          <p:nvSpPr>
            <p:cNvPr id="7" name="Vrije vorm: vorm 6">
              <a:extLst>
                <a:ext uri="{FF2B5EF4-FFF2-40B4-BE49-F238E27FC236}">
                  <a16:creationId xmlns:a16="http://schemas.microsoft.com/office/drawing/2014/main" id="{88A24C1F-D99F-4569-AF79-84B7892FA987}"/>
                </a:ext>
              </a:extLst>
            </p:cNvPr>
            <p:cNvSpPr/>
            <p:nvPr/>
          </p:nvSpPr>
          <p:spPr>
            <a:xfrm>
              <a:off x="579577" y="282091"/>
              <a:ext cx="76200" cy="121919"/>
            </a:xfrm>
            <a:custGeom>
              <a:avLst/>
              <a:gdLst>
                <a:gd name="connsiteX0" fmla="*/ 78181 w 76200"/>
                <a:gd name="connsiteY0" fmla="*/ 34823 h 121919"/>
                <a:gd name="connsiteX1" fmla="*/ 36347 w 76200"/>
                <a:gd name="connsiteY1" fmla="*/ 34823 h 121919"/>
                <a:gd name="connsiteX2" fmla="*/ 36347 w 76200"/>
                <a:gd name="connsiteY2" fmla="*/ 129463 h 121919"/>
                <a:gd name="connsiteX3" fmla="*/ 0 w 76200"/>
                <a:gd name="connsiteY3" fmla="*/ 129463 h 121919"/>
                <a:gd name="connsiteX4" fmla="*/ 0 w 76200"/>
                <a:gd name="connsiteY4" fmla="*/ 0 h 121919"/>
                <a:gd name="connsiteX5" fmla="*/ 78181 w 76200"/>
                <a:gd name="connsiteY5" fmla="*/ 0 h 121919"/>
                <a:gd name="connsiteX6" fmla="*/ 78181 w 76200"/>
                <a:gd name="connsiteY6" fmla="*/ 34823 h 121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200" h="121919">
                  <a:moveTo>
                    <a:pt x="78181" y="34823"/>
                  </a:moveTo>
                  <a:lnTo>
                    <a:pt x="36347" y="34823"/>
                  </a:lnTo>
                  <a:lnTo>
                    <a:pt x="36347" y="129463"/>
                  </a:lnTo>
                  <a:lnTo>
                    <a:pt x="0" y="129463"/>
                  </a:lnTo>
                  <a:lnTo>
                    <a:pt x="0" y="0"/>
                  </a:lnTo>
                  <a:lnTo>
                    <a:pt x="78181" y="0"/>
                  </a:lnTo>
                  <a:lnTo>
                    <a:pt x="78181" y="34823"/>
                  </a:lnTo>
                  <a:close/>
                </a:path>
              </a:pathLst>
            </a:custGeom>
            <a:grpFill/>
            <a:ln w="7620" cap="flat">
              <a:noFill/>
              <a:prstDash val="solid"/>
              <a:miter/>
            </a:ln>
          </p:spPr>
          <p:txBody>
            <a:bodyPr rtlCol="0" anchor="ctr"/>
            <a:lstStyle/>
            <a:p>
              <a:endParaRPr lang="nl-NL" dirty="0"/>
            </a:p>
          </p:txBody>
        </p:sp>
        <p:sp>
          <p:nvSpPr>
            <p:cNvPr id="8" name="Vrije vorm: vorm 7">
              <a:extLst>
                <a:ext uri="{FF2B5EF4-FFF2-40B4-BE49-F238E27FC236}">
                  <a16:creationId xmlns:a16="http://schemas.microsoft.com/office/drawing/2014/main" id="{BE771A5C-222B-449C-874D-8F93554B504C}"/>
                </a:ext>
              </a:extLst>
            </p:cNvPr>
            <p:cNvSpPr/>
            <p:nvPr/>
          </p:nvSpPr>
          <p:spPr>
            <a:xfrm>
              <a:off x="669265" y="220141"/>
              <a:ext cx="38100" cy="190499"/>
            </a:xfrm>
            <a:custGeom>
              <a:avLst/>
              <a:gdLst>
                <a:gd name="connsiteX0" fmla="*/ 44653 w 38100"/>
                <a:gd name="connsiteY0" fmla="*/ 22098 h 190499"/>
                <a:gd name="connsiteX1" fmla="*/ 22327 w 38100"/>
                <a:gd name="connsiteY1" fmla="*/ 44424 h 190499"/>
                <a:gd name="connsiteX2" fmla="*/ 0 w 38100"/>
                <a:gd name="connsiteY2" fmla="*/ 22098 h 190499"/>
                <a:gd name="connsiteX3" fmla="*/ 22327 w 38100"/>
                <a:gd name="connsiteY3" fmla="*/ 0 h 190499"/>
                <a:gd name="connsiteX4" fmla="*/ 44653 w 38100"/>
                <a:gd name="connsiteY4" fmla="*/ 22098 h 190499"/>
                <a:gd name="connsiteX5" fmla="*/ 40691 w 38100"/>
                <a:gd name="connsiteY5" fmla="*/ 61874 h 190499"/>
                <a:gd name="connsiteX6" fmla="*/ 40691 w 38100"/>
                <a:gd name="connsiteY6" fmla="*/ 191413 h 190499"/>
                <a:gd name="connsiteX7" fmla="*/ 4039 w 38100"/>
                <a:gd name="connsiteY7" fmla="*/ 191413 h 190499"/>
                <a:gd name="connsiteX8" fmla="*/ 4039 w 38100"/>
                <a:gd name="connsiteY8" fmla="*/ 61874 h 190499"/>
                <a:gd name="connsiteX9" fmla="*/ 40691 w 38100"/>
                <a:gd name="connsiteY9" fmla="*/ 61874 h 19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100" h="190499">
                  <a:moveTo>
                    <a:pt x="44653" y="22098"/>
                  </a:moveTo>
                  <a:cubicBezTo>
                    <a:pt x="44653" y="34290"/>
                    <a:pt x="34519" y="44424"/>
                    <a:pt x="22327" y="44424"/>
                  </a:cubicBezTo>
                  <a:cubicBezTo>
                    <a:pt x="10135" y="44424"/>
                    <a:pt x="0" y="34290"/>
                    <a:pt x="0" y="22098"/>
                  </a:cubicBezTo>
                  <a:cubicBezTo>
                    <a:pt x="0" y="10135"/>
                    <a:pt x="10135" y="0"/>
                    <a:pt x="22327" y="0"/>
                  </a:cubicBezTo>
                  <a:cubicBezTo>
                    <a:pt x="34519" y="76"/>
                    <a:pt x="44653" y="10211"/>
                    <a:pt x="44653" y="22098"/>
                  </a:cubicBezTo>
                  <a:close/>
                  <a:moveTo>
                    <a:pt x="40691" y="61874"/>
                  </a:moveTo>
                  <a:lnTo>
                    <a:pt x="40691" y="191413"/>
                  </a:lnTo>
                  <a:lnTo>
                    <a:pt x="4039" y="191413"/>
                  </a:lnTo>
                  <a:lnTo>
                    <a:pt x="4039" y="61874"/>
                  </a:lnTo>
                  <a:lnTo>
                    <a:pt x="40691" y="61874"/>
                  </a:lnTo>
                  <a:close/>
                </a:path>
              </a:pathLst>
            </a:custGeom>
            <a:grpFill/>
            <a:ln w="7620" cap="flat">
              <a:noFill/>
              <a:prstDash val="solid"/>
              <a:miter/>
            </a:ln>
          </p:spPr>
          <p:txBody>
            <a:bodyPr rtlCol="0" anchor="ctr"/>
            <a:lstStyle/>
            <a:p>
              <a:endParaRPr lang="nl-NL" dirty="0"/>
            </a:p>
          </p:txBody>
        </p:sp>
        <p:sp>
          <p:nvSpPr>
            <p:cNvPr id="9" name="Vrije vorm: vorm 8">
              <a:extLst>
                <a:ext uri="{FF2B5EF4-FFF2-40B4-BE49-F238E27FC236}">
                  <a16:creationId xmlns:a16="http://schemas.microsoft.com/office/drawing/2014/main" id="{0F8DCE18-D319-4A91-BE8C-F07DFC021B15}"/>
                </a:ext>
              </a:extLst>
            </p:cNvPr>
            <p:cNvSpPr/>
            <p:nvPr/>
          </p:nvSpPr>
          <p:spPr>
            <a:xfrm>
              <a:off x="727177" y="280338"/>
              <a:ext cx="129540" cy="129539"/>
            </a:xfrm>
            <a:custGeom>
              <a:avLst/>
              <a:gdLst>
                <a:gd name="connsiteX0" fmla="*/ 132436 w 129540"/>
                <a:gd name="connsiteY0" fmla="*/ 66522 h 129539"/>
                <a:gd name="connsiteX1" fmla="*/ 66218 w 129540"/>
                <a:gd name="connsiteY1" fmla="*/ 132740 h 129539"/>
                <a:gd name="connsiteX2" fmla="*/ 0 w 129540"/>
                <a:gd name="connsiteY2" fmla="*/ 66522 h 129539"/>
                <a:gd name="connsiteX3" fmla="*/ 66218 w 129540"/>
                <a:gd name="connsiteY3" fmla="*/ 0 h 129539"/>
                <a:gd name="connsiteX4" fmla="*/ 132436 w 129540"/>
                <a:gd name="connsiteY4" fmla="*/ 66522 h 129539"/>
                <a:gd name="connsiteX5" fmla="*/ 35814 w 129540"/>
                <a:gd name="connsiteY5" fmla="*/ 66522 h 129539"/>
                <a:gd name="connsiteX6" fmla="*/ 66218 w 129540"/>
                <a:gd name="connsiteY6" fmla="*/ 97688 h 129539"/>
                <a:gd name="connsiteX7" fmla="*/ 96622 w 129540"/>
                <a:gd name="connsiteY7" fmla="*/ 66522 h 129539"/>
                <a:gd name="connsiteX8" fmla="*/ 66218 w 129540"/>
                <a:gd name="connsiteY8" fmla="*/ 35052 h 129539"/>
                <a:gd name="connsiteX9" fmla="*/ 35814 w 129540"/>
                <a:gd name="connsiteY9" fmla="*/ 66522 h 129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9540" h="129539">
                  <a:moveTo>
                    <a:pt x="132436" y="66522"/>
                  </a:moveTo>
                  <a:cubicBezTo>
                    <a:pt x="132436" y="104470"/>
                    <a:pt x="103632" y="132740"/>
                    <a:pt x="66218" y="132740"/>
                  </a:cubicBezTo>
                  <a:cubicBezTo>
                    <a:pt x="28575" y="132740"/>
                    <a:pt x="0" y="104394"/>
                    <a:pt x="0" y="66522"/>
                  </a:cubicBezTo>
                  <a:cubicBezTo>
                    <a:pt x="0" y="28575"/>
                    <a:pt x="28575" y="0"/>
                    <a:pt x="66218" y="0"/>
                  </a:cubicBezTo>
                  <a:cubicBezTo>
                    <a:pt x="103632" y="0"/>
                    <a:pt x="132436" y="28575"/>
                    <a:pt x="132436" y="66522"/>
                  </a:cubicBezTo>
                  <a:close/>
                  <a:moveTo>
                    <a:pt x="35814" y="66522"/>
                  </a:moveTo>
                  <a:cubicBezTo>
                    <a:pt x="35814" y="84201"/>
                    <a:pt x="48768" y="97688"/>
                    <a:pt x="66218" y="97688"/>
                  </a:cubicBezTo>
                  <a:cubicBezTo>
                    <a:pt x="83363" y="97688"/>
                    <a:pt x="96622" y="84201"/>
                    <a:pt x="96622" y="66522"/>
                  </a:cubicBezTo>
                  <a:cubicBezTo>
                    <a:pt x="96622" y="48311"/>
                    <a:pt x="83363" y="35052"/>
                    <a:pt x="66218" y="35052"/>
                  </a:cubicBezTo>
                  <a:cubicBezTo>
                    <a:pt x="48844" y="35128"/>
                    <a:pt x="35814" y="48311"/>
                    <a:pt x="35814" y="66522"/>
                  </a:cubicBezTo>
                  <a:close/>
                </a:path>
              </a:pathLst>
            </a:custGeom>
            <a:grpFill/>
            <a:ln w="7620" cap="flat">
              <a:noFill/>
              <a:prstDash val="solid"/>
              <a:miter/>
            </a:ln>
          </p:spPr>
          <p:txBody>
            <a:bodyPr rtlCol="0" anchor="ctr"/>
            <a:lstStyle/>
            <a:p>
              <a:endParaRPr lang="nl-NL" dirty="0"/>
            </a:p>
          </p:txBody>
        </p:sp>
      </p:grpSp>
      <p:sp>
        <p:nvSpPr>
          <p:cNvPr id="10" name="Tekstvak 9">
            <a:extLst>
              <a:ext uri="{FF2B5EF4-FFF2-40B4-BE49-F238E27FC236}">
                <a16:creationId xmlns:a16="http://schemas.microsoft.com/office/drawing/2014/main" id="{FA7B42E1-0627-4B12-BBAD-9CA0467C1A1D}"/>
              </a:ext>
            </a:extLst>
          </p:cNvPr>
          <p:cNvSpPr txBox="1"/>
          <p:nvPr/>
        </p:nvSpPr>
        <p:spPr>
          <a:xfrm>
            <a:off x="856716" y="583200"/>
            <a:ext cx="9944634" cy="755355"/>
          </a:xfrm>
          <a:prstGeom prst="rect">
            <a:avLst/>
          </a:prstGeom>
          <a:noFill/>
        </p:spPr>
        <p:txBody>
          <a:bodyPr wrap="square" lIns="0" rIns="0" rtlCol="0" anchor="ctr">
            <a:noAutofit/>
          </a:bodyPr>
          <a:lstStyle/>
          <a:p>
            <a:pPr>
              <a:lnSpc>
                <a:spcPct val="80000"/>
              </a:lnSpc>
            </a:pPr>
            <a:r>
              <a:rPr lang="nl-NL" sz="3600" b="1" dirty="0">
                <a:solidFill>
                  <a:srgbClr val="2ADC5D"/>
                </a:solidFill>
                <a:latin typeface="Fellix" pitchFamily="2" charset="77"/>
                <a:cs typeface="Arial"/>
              </a:rPr>
              <a:t>5 Social Influence &amp; Relatedness</a:t>
            </a:r>
            <a:endParaRPr lang="nl-NL" b="1" dirty="0">
              <a:solidFill>
                <a:srgbClr val="2ADC5D"/>
              </a:solidFill>
              <a:latin typeface="Fellix" pitchFamily="2" charset="77"/>
            </a:endParaRPr>
          </a:p>
        </p:txBody>
      </p:sp>
      <p:sp>
        <p:nvSpPr>
          <p:cNvPr id="12" name="Vrije vorm: vorm 11">
            <a:extLst>
              <a:ext uri="{FF2B5EF4-FFF2-40B4-BE49-F238E27FC236}">
                <a16:creationId xmlns:a16="http://schemas.microsoft.com/office/drawing/2014/main" id="{E5C1CFFE-9DC8-4C1D-8517-5F11C6C851DD}"/>
              </a:ext>
            </a:extLst>
          </p:cNvPr>
          <p:cNvSpPr/>
          <p:nvPr/>
        </p:nvSpPr>
        <p:spPr>
          <a:xfrm>
            <a:off x="11163300" y="0"/>
            <a:ext cx="1028700" cy="1028700"/>
          </a:xfrm>
          <a:custGeom>
            <a:avLst/>
            <a:gdLst>
              <a:gd name="connsiteX0" fmla="*/ 0 w 1028700"/>
              <a:gd name="connsiteY0" fmla="*/ 0 h 1028700"/>
              <a:gd name="connsiteX1" fmla="*/ 1028700 w 1028700"/>
              <a:gd name="connsiteY1" fmla="*/ 0 h 1028700"/>
              <a:gd name="connsiteX2" fmla="*/ 1028700 w 1028700"/>
              <a:gd name="connsiteY2" fmla="*/ 1028700 h 1028700"/>
              <a:gd name="connsiteX3" fmla="*/ 0 w 1028700"/>
              <a:gd name="connsiteY3" fmla="*/ 1028700 h 1028700"/>
            </a:gdLst>
            <a:ahLst/>
            <a:cxnLst>
              <a:cxn ang="0">
                <a:pos x="connsiteX0" y="connsiteY0"/>
              </a:cxn>
              <a:cxn ang="0">
                <a:pos x="connsiteX1" y="connsiteY1"/>
              </a:cxn>
              <a:cxn ang="0">
                <a:pos x="connsiteX2" y="connsiteY2"/>
              </a:cxn>
              <a:cxn ang="0">
                <a:pos x="connsiteX3" y="connsiteY3"/>
              </a:cxn>
            </a:cxnLst>
            <a:rect l="l" t="t" r="r" b="b"/>
            <a:pathLst>
              <a:path w="1028700" h="1028700">
                <a:moveTo>
                  <a:pt x="0" y="0"/>
                </a:moveTo>
                <a:lnTo>
                  <a:pt x="1028700" y="0"/>
                </a:lnTo>
                <a:lnTo>
                  <a:pt x="1028700" y="1028700"/>
                </a:lnTo>
                <a:lnTo>
                  <a:pt x="0" y="1028700"/>
                </a:lnTo>
                <a:close/>
              </a:path>
            </a:pathLst>
          </a:custGeom>
          <a:solidFill>
            <a:srgbClr val="2ADC5D"/>
          </a:solidFill>
          <a:ln w="7620" cap="flat">
            <a:noFill/>
            <a:prstDash val="solid"/>
            <a:miter/>
          </a:ln>
        </p:spPr>
        <p:txBody>
          <a:bodyPr rtlCol="0" anchor="ctr"/>
          <a:lstStyle/>
          <a:p>
            <a:endParaRPr lang="nl-NL" dirty="0"/>
          </a:p>
        </p:txBody>
      </p:sp>
      <p:sp>
        <p:nvSpPr>
          <p:cNvPr id="13" name="Vrije vorm: vorm 12">
            <a:extLst>
              <a:ext uri="{FF2B5EF4-FFF2-40B4-BE49-F238E27FC236}">
                <a16:creationId xmlns:a16="http://schemas.microsoft.com/office/drawing/2014/main" id="{92739C17-F9C9-455B-926F-3CCB3D0FF765}"/>
              </a:ext>
            </a:extLst>
          </p:cNvPr>
          <p:cNvSpPr/>
          <p:nvPr/>
        </p:nvSpPr>
        <p:spPr>
          <a:xfrm>
            <a:off x="11525250" y="361950"/>
            <a:ext cx="304800" cy="304800"/>
          </a:xfrm>
          <a:custGeom>
            <a:avLst/>
            <a:gdLst>
              <a:gd name="connsiteX0" fmla="*/ 69418 w 304800"/>
              <a:gd name="connsiteY0" fmla="*/ 304800 h 304800"/>
              <a:gd name="connsiteX1" fmla="*/ 304800 w 304800"/>
              <a:gd name="connsiteY1" fmla="*/ 304800 h 304800"/>
              <a:gd name="connsiteX2" fmla="*/ 304800 w 304800"/>
              <a:gd name="connsiteY2" fmla="*/ 235382 h 304800"/>
              <a:gd name="connsiteX3" fmla="*/ 118415 w 304800"/>
              <a:gd name="connsiteY3" fmla="*/ 235382 h 304800"/>
              <a:gd name="connsiteX4" fmla="*/ 304800 w 304800"/>
              <a:gd name="connsiteY4" fmla="*/ 49073 h 304800"/>
              <a:gd name="connsiteX5" fmla="*/ 255727 w 304800"/>
              <a:gd name="connsiteY5" fmla="*/ 0 h 304800"/>
              <a:gd name="connsiteX6" fmla="*/ 69418 w 304800"/>
              <a:gd name="connsiteY6" fmla="*/ 186385 h 304800"/>
              <a:gd name="connsiteX7" fmla="*/ 69418 w 304800"/>
              <a:gd name="connsiteY7" fmla="*/ 0 h 304800"/>
              <a:gd name="connsiteX8" fmla="*/ 0 w 304800"/>
              <a:gd name="connsiteY8" fmla="*/ 0 h 304800"/>
              <a:gd name="connsiteX9" fmla="*/ 0 w 304800"/>
              <a:gd name="connsiteY9" fmla="*/ 235382 h 304800"/>
              <a:gd name="connsiteX10" fmla="*/ 0 w 304800"/>
              <a:gd name="connsiteY10" fmla="*/ 3048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4800" h="304800">
                <a:moveTo>
                  <a:pt x="69418" y="304800"/>
                </a:moveTo>
                <a:lnTo>
                  <a:pt x="304800" y="304800"/>
                </a:lnTo>
                <a:lnTo>
                  <a:pt x="304800" y="235382"/>
                </a:lnTo>
                <a:lnTo>
                  <a:pt x="118415" y="235382"/>
                </a:lnTo>
                <a:lnTo>
                  <a:pt x="304800" y="49073"/>
                </a:lnTo>
                <a:lnTo>
                  <a:pt x="255727" y="0"/>
                </a:lnTo>
                <a:lnTo>
                  <a:pt x="69418" y="186385"/>
                </a:lnTo>
                <a:lnTo>
                  <a:pt x="69418" y="0"/>
                </a:lnTo>
                <a:lnTo>
                  <a:pt x="0" y="0"/>
                </a:lnTo>
                <a:lnTo>
                  <a:pt x="0" y="235382"/>
                </a:lnTo>
                <a:lnTo>
                  <a:pt x="0" y="304800"/>
                </a:lnTo>
                <a:close/>
              </a:path>
            </a:pathLst>
          </a:custGeom>
          <a:solidFill>
            <a:srgbClr val="FFFFFF"/>
          </a:solidFill>
          <a:ln w="7620" cap="flat">
            <a:noFill/>
            <a:prstDash val="solid"/>
            <a:miter/>
          </a:ln>
        </p:spPr>
        <p:txBody>
          <a:bodyPr rtlCol="0" anchor="ctr"/>
          <a:lstStyle/>
          <a:p>
            <a:endParaRPr lang="nl-NL" dirty="0"/>
          </a:p>
        </p:txBody>
      </p:sp>
      <p:sp>
        <p:nvSpPr>
          <p:cNvPr id="2" name="TextBox 1">
            <a:extLst>
              <a:ext uri="{FF2B5EF4-FFF2-40B4-BE49-F238E27FC236}">
                <a16:creationId xmlns:a16="http://schemas.microsoft.com/office/drawing/2014/main" id="{A7CC4E6A-4315-CF48-90E7-F8FFEAC93F61}"/>
              </a:ext>
            </a:extLst>
          </p:cNvPr>
          <p:cNvSpPr txBox="1"/>
          <p:nvPr/>
        </p:nvSpPr>
        <p:spPr>
          <a:xfrm>
            <a:off x="740056" y="1338555"/>
            <a:ext cx="10306584" cy="3730380"/>
          </a:xfrm>
          <a:prstGeom prst="rect">
            <a:avLst/>
          </a:prstGeom>
          <a:noFill/>
        </p:spPr>
        <p:txBody>
          <a:bodyPr wrap="square" rtlCol="0">
            <a:spAutoFit/>
          </a:bodyPr>
          <a:lstStyle/>
          <a:p>
            <a:pPr>
              <a:lnSpc>
                <a:spcPct val="150000"/>
              </a:lnSpc>
            </a:pPr>
            <a:r>
              <a:rPr lang="nl-NL" sz="1600" b="1">
                <a:solidFill>
                  <a:srgbClr val="2ADC5D"/>
                </a:solidFill>
                <a:latin typeface="Fellix" pitchFamily="2" charset="77"/>
              </a:rPr>
              <a:t>Friending</a:t>
            </a:r>
            <a:r>
              <a:rPr lang="nl-NL" sz="1600">
                <a:solidFill>
                  <a:srgbClr val="2ADC5D"/>
                </a:solidFill>
                <a:latin typeface="Fellix" pitchFamily="2" charset="77"/>
              </a:rPr>
              <a:t> () We kunnen interessante mensen ontmoeten om een netwerk op te bouwen.</a:t>
            </a:r>
          </a:p>
          <a:p>
            <a:pPr>
              <a:lnSpc>
                <a:spcPct val="150000"/>
              </a:lnSpc>
            </a:pPr>
            <a:r>
              <a:rPr lang="nl-NL" sz="1600" b="1">
                <a:solidFill>
                  <a:srgbClr val="2ADC5D"/>
                </a:solidFill>
                <a:latin typeface="Fellix" pitchFamily="2" charset="77"/>
              </a:rPr>
              <a:t>Social Treasure/Gifting </a:t>
            </a:r>
            <a:r>
              <a:rPr lang="nl-NL" sz="1600">
                <a:solidFill>
                  <a:srgbClr val="2ADC5D"/>
                </a:solidFill>
                <a:latin typeface="Fellix" pitchFamily="2" charset="77"/>
              </a:rPr>
              <a:t>(63) Cadeautje, omdat ik...</a:t>
            </a:r>
            <a:endParaRPr lang="nl-NL" sz="1600" b="1">
              <a:solidFill>
                <a:srgbClr val="2ADC5D"/>
              </a:solidFill>
              <a:latin typeface="Fellix" pitchFamily="2" charset="77"/>
            </a:endParaRPr>
          </a:p>
          <a:p>
            <a:pPr>
              <a:lnSpc>
                <a:spcPct val="150000"/>
              </a:lnSpc>
            </a:pPr>
            <a:r>
              <a:rPr lang="nl-NL" sz="1600" b="1">
                <a:solidFill>
                  <a:srgbClr val="2ADC5D"/>
                </a:solidFill>
                <a:latin typeface="Fellix" pitchFamily="2" charset="77"/>
              </a:rPr>
              <a:t>SeeSaw Bump</a:t>
            </a:r>
            <a:r>
              <a:rPr lang="nl-NL" sz="1600">
                <a:solidFill>
                  <a:srgbClr val="2ADC5D"/>
                </a:solidFill>
                <a:latin typeface="Fellix" pitchFamily="2" charset="77"/>
              </a:rPr>
              <a:t> () Kijk, dit nieuwe ding is duidelijk beter dan dat andere ding dat jullie al kenden.</a:t>
            </a:r>
            <a:endParaRPr lang="nl-NL" sz="1600" b="1">
              <a:solidFill>
                <a:srgbClr val="2ADC5D"/>
              </a:solidFill>
              <a:latin typeface="Fellix" pitchFamily="2" charset="77"/>
            </a:endParaRPr>
          </a:p>
          <a:p>
            <a:pPr>
              <a:lnSpc>
                <a:spcPct val="150000"/>
              </a:lnSpc>
            </a:pPr>
            <a:r>
              <a:rPr lang="nl-NL" sz="1600" b="1">
                <a:solidFill>
                  <a:srgbClr val="2ADC5D"/>
                </a:solidFill>
                <a:latin typeface="Fellix" pitchFamily="2" charset="77"/>
              </a:rPr>
              <a:t>Group Quests </a:t>
            </a:r>
            <a:r>
              <a:rPr lang="nl-NL" sz="1600">
                <a:solidFill>
                  <a:srgbClr val="2ADC5D"/>
                </a:solidFill>
                <a:latin typeface="Fellix" pitchFamily="2" charset="77"/>
              </a:rPr>
              <a:t>(22) We doen het samen! De anderen rekenen op mij.</a:t>
            </a:r>
            <a:endParaRPr lang="nl-NL" sz="1600" b="1">
              <a:solidFill>
                <a:srgbClr val="2ADC5D"/>
              </a:solidFill>
              <a:latin typeface="Fellix" pitchFamily="2" charset="77"/>
            </a:endParaRPr>
          </a:p>
          <a:p>
            <a:pPr>
              <a:lnSpc>
                <a:spcPct val="150000"/>
              </a:lnSpc>
            </a:pPr>
            <a:r>
              <a:rPr lang="nl-NL" sz="1600" b="1">
                <a:solidFill>
                  <a:srgbClr val="2ADC5D"/>
                </a:solidFill>
                <a:latin typeface="Fellix" pitchFamily="2" charset="77"/>
              </a:rPr>
              <a:t>Trophy Shelf </a:t>
            </a:r>
            <a:r>
              <a:rPr lang="nl-NL" sz="1600">
                <a:solidFill>
                  <a:srgbClr val="2ADC5D"/>
                </a:solidFill>
                <a:latin typeface="Fellix" pitchFamily="2" charset="77"/>
              </a:rPr>
              <a:t>(64) Ik kan laten zien wat ik allemaal heb bereikt.</a:t>
            </a:r>
            <a:endParaRPr lang="nl-NL" sz="1600" b="1">
              <a:solidFill>
                <a:srgbClr val="2ADC5D"/>
              </a:solidFill>
              <a:latin typeface="Fellix" pitchFamily="2" charset="77"/>
            </a:endParaRPr>
          </a:p>
          <a:p>
            <a:pPr>
              <a:lnSpc>
                <a:spcPct val="150000"/>
              </a:lnSpc>
            </a:pPr>
            <a:r>
              <a:rPr lang="nl-NL" sz="1600" b="1">
                <a:solidFill>
                  <a:srgbClr val="2ADC5D"/>
                </a:solidFill>
                <a:latin typeface="Fellix" pitchFamily="2" charset="77"/>
              </a:rPr>
              <a:t>Brag Button </a:t>
            </a:r>
            <a:r>
              <a:rPr lang="nl-NL" sz="1600">
                <a:solidFill>
                  <a:srgbClr val="2ADC5D"/>
                </a:solidFill>
                <a:latin typeface="Fellix" pitchFamily="2" charset="77"/>
              </a:rPr>
              <a:t>(57) Met deze functie kan ik snel laten zien hoe fantastisch ik ben.</a:t>
            </a:r>
            <a:endParaRPr lang="nl-NL" sz="1600" b="1">
              <a:solidFill>
                <a:srgbClr val="2ADC5D"/>
              </a:solidFill>
              <a:latin typeface="Fellix" pitchFamily="2" charset="77"/>
            </a:endParaRPr>
          </a:p>
          <a:p>
            <a:pPr>
              <a:lnSpc>
                <a:spcPct val="150000"/>
              </a:lnSpc>
            </a:pPr>
            <a:r>
              <a:rPr lang="nl-NL" sz="1600" b="1">
                <a:solidFill>
                  <a:srgbClr val="2ADC5D"/>
                </a:solidFill>
                <a:latin typeface="Fellix" pitchFamily="2" charset="77"/>
              </a:rPr>
              <a:t>Water Cooler</a:t>
            </a:r>
            <a:r>
              <a:rPr lang="nl-NL" sz="1600">
                <a:solidFill>
                  <a:srgbClr val="2ADC5D"/>
                </a:solidFill>
                <a:latin typeface="Fellix" pitchFamily="2" charset="77"/>
              </a:rPr>
              <a:t> (55) We kunnen hier met elkaar praten (ook over niet werkgerelateerde dingen).</a:t>
            </a:r>
            <a:endParaRPr lang="nl-NL" sz="1600" b="1">
              <a:solidFill>
                <a:srgbClr val="2ADC5D"/>
              </a:solidFill>
              <a:latin typeface="Fellix" pitchFamily="2" charset="77"/>
            </a:endParaRPr>
          </a:p>
          <a:p>
            <a:pPr>
              <a:lnSpc>
                <a:spcPct val="150000"/>
              </a:lnSpc>
            </a:pPr>
            <a:r>
              <a:rPr lang="nl-NL" sz="1600" b="1">
                <a:solidFill>
                  <a:srgbClr val="2ADC5D"/>
                </a:solidFill>
                <a:latin typeface="Fellix" pitchFamily="2" charset="77"/>
              </a:rPr>
              <a:t>Conformity Anchors </a:t>
            </a:r>
            <a:r>
              <a:rPr lang="nl-NL" sz="1600">
                <a:solidFill>
                  <a:srgbClr val="2ADC5D"/>
                </a:solidFill>
                <a:latin typeface="Fellix" pitchFamily="2" charset="77"/>
              </a:rPr>
              <a:t>(58) Ik ben beter, slechter of gelijk aan de norm.</a:t>
            </a:r>
          </a:p>
          <a:p>
            <a:pPr>
              <a:lnSpc>
                <a:spcPct val="150000"/>
              </a:lnSpc>
            </a:pPr>
            <a:r>
              <a:rPr lang="nl-NL" sz="1600" b="1">
                <a:solidFill>
                  <a:srgbClr val="2ADC5D"/>
                </a:solidFill>
                <a:latin typeface="Fellix" pitchFamily="2" charset="77"/>
              </a:rPr>
              <a:t>Mentorship </a:t>
            </a:r>
            <a:r>
              <a:rPr lang="nl-NL" sz="1600">
                <a:solidFill>
                  <a:srgbClr val="2ADC5D"/>
                </a:solidFill>
                <a:latin typeface="Fellix" pitchFamily="2" charset="77"/>
              </a:rPr>
              <a:t>(61) Het is makkelijker als iemand met ervaring je wegwijs maakt.</a:t>
            </a:r>
            <a:endParaRPr lang="nl-NL" sz="1600" b="1">
              <a:solidFill>
                <a:srgbClr val="2ADC5D"/>
              </a:solidFill>
              <a:latin typeface="Fellix" pitchFamily="2" charset="77"/>
            </a:endParaRPr>
          </a:p>
          <a:p>
            <a:pPr>
              <a:lnSpc>
                <a:spcPct val="150000"/>
              </a:lnSpc>
            </a:pPr>
            <a:r>
              <a:rPr lang="nl-NL" sz="1600" b="1">
                <a:solidFill>
                  <a:srgbClr val="2ADC5D"/>
                </a:solidFill>
                <a:latin typeface="Fellix" pitchFamily="2" charset="77"/>
              </a:rPr>
              <a:t>Social Prod </a:t>
            </a:r>
            <a:r>
              <a:rPr lang="nl-NL" sz="1600">
                <a:solidFill>
                  <a:srgbClr val="2ADC5D"/>
                </a:solidFill>
                <a:latin typeface="Fellix" pitchFamily="2" charset="77"/>
              </a:rPr>
              <a:t>(62) Ik kan hiermee makkelijk laten zien wat ik ergens van vind (I LIKE!).</a:t>
            </a:r>
            <a:endParaRPr lang="nl-NL" sz="1600" b="1">
              <a:solidFill>
                <a:srgbClr val="2ADC5D"/>
              </a:solidFill>
              <a:latin typeface="Fellix" pitchFamily="2" charset="77"/>
            </a:endParaRPr>
          </a:p>
        </p:txBody>
      </p:sp>
    </p:spTree>
    <p:extLst>
      <p:ext uri="{BB962C8B-B14F-4D97-AF65-F5344CB8AC3E}">
        <p14:creationId xmlns:p14="http://schemas.microsoft.com/office/powerpoint/2010/main" val="2467089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750" fill="hold"/>
                                        <p:tgtEl>
                                          <p:spTgt spid="10"/>
                                        </p:tgtEl>
                                        <p:attrNameLst>
                                          <p:attrName>ppt_x</p:attrName>
                                        </p:attrNameLst>
                                      </p:cBhvr>
                                      <p:tavLst>
                                        <p:tav tm="0">
                                          <p:val>
                                            <p:strVal val="1+#ppt_w/2"/>
                                          </p:val>
                                        </p:tav>
                                        <p:tav tm="100000">
                                          <p:val>
                                            <p:strVal val="#ppt_x"/>
                                          </p:val>
                                        </p:tav>
                                      </p:tavLst>
                                    </p:anim>
                                    <p:anim calcmode="lin" valueType="num">
                                      <p:cBhvr additive="base">
                                        <p:cTn id="8" dur="7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4" name="Graphic 3">
            <a:extLst>
              <a:ext uri="{FF2B5EF4-FFF2-40B4-BE49-F238E27FC236}">
                <a16:creationId xmlns:a16="http://schemas.microsoft.com/office/drawing/2014/main" id="{67925F80-D4F3-467D-8B45-A6752049C8F4}"/>
              </a:ext>
            </a:extLst>
          </p:cNvPr>
          <p:cNvGrpSpPr/>
          <p:nvPr/>
        </p:nvGrpSpPr>
        <p:grpSpPr>
          <a:xfrm>
            <a:off x="305333" y="220141"/>
            <a:ext cx="548640" cy="217740"/>
            <a:chOff x="305333" y="220141"/>
            <a:chExt cx="548640" cy="217740"/>
          </a:xfrm>
          <a:solidFill>
            <a:schemeClr val="tx1"/>
          </a:solidFill>
        </p:grpSpPr>
        <p:sp>
          <p:nvSpPr>
            <p:cNvPr id="5" name="Vrije vorm: vorm 4">
              <a:extLst>
                <a:ext uri="{FF2B5EF4-FFF2-40B4-BE49-F238E27FC236}">
                  <a16:creationId xmlns:a16="http://schemas.microsoft.com/office/drawing/2014/main" id="{CC69C13A-758E-42D2-9DFD-7154C4A4D9DF}"/>
                </a:ext>
              </a:extLst>
            </p:cNvPr>
            <p:cNvSpPr/>
            <p:nvPr/>
          </p:nvSpPr>
          <p:spPr>
            <a:xfrm>
              <a:off x="305333" y="280415"/>
              <a:ext cx="121920" cy="129539"/>
            </a:xfrm>
            <a:custGeom>
              <a:avLst/>
              <a:gdLst>
                <a:gd name="connsiteX0" fmla="*/ 67056 w 121920"/>
                <a:gd name="connsiteY0" fmla="*/ 132740 h 129539"/>
                <a:gd name="connsiteX1" fmla="*/ 0 w 121920"/>
                <a:gd name="connsiteY1" fmla="*/ 66522 h 129539"/>
                <a:gd name="connsiteX2" fmla="*/ 67056 w 121920"/>
                <a:gd name="connsiteY2" fmla="*/ 0 h 129539"/>
                <a:gd name="connsiteX3" fmla="*/ 123139 w 121920"/>
                <a:gd name="connsiteY3" fmla="*/ 31394 h 129539"/>
                <a:gd name="connsiteX4" fmla="*/ 92202 w 121920"/>
                <a:gd name="connsiteY4" fmla="*/ 49073 h 129539"/>
                <a:gd name="connsiteX5" fmla="*/ 66980 w 121920"/>
                <a:gd name="connsiteY5" fmla="*/ 35052 h 129539"/>
                <a:gd name="connsiteX6" fmla="*/ 35814 w 121920"/>
                <a:gd name="connsiteY6" fmla="*/ 66522 h 129539"/>
                <a:gd name="connsiteX7" fmla="*/ 66980 w 121920"/>
                <a:gd name="connsiteY7" fmla="*/ 97688 h 129539"/>
                <a:gd name="connsiteX8" fmla="*/ 94488 w 121920"/>
                <a:gd name="connsiteY8" fmla="*/ 81610 h 129539"/>
                <a:gd name="connsiteX9" fmla="*/ 126949 w 121920"/>
                <a:gd name="connsiteY9" fmla="*/ 96164 h 129539"/>
                <a:gd name="connsiteX10" fmla="*/ 67056 w 121920"/>
                <a:gd name="connsiteY10" fmla="*/ 132740 h 129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 h="129539">
                  <a:moveTo>
                    <a:pt x="67056" y="132740"/>
                  </a:moveTo>
                  <a:cubicBezTo>
                    <a:pt x="28880" y="132740"/>
                    <a:pt x="0" y="104394"/>
                    <a:pt x="0" y="66522"/>
                  </a:cubicBezTo>
                  <a:cubicBezTo>
                    <a:pt x="0" y="28575"/>
                    <a:pt x="28804" y="0"/>
                    <a:pt x="67056" y="0"/>
                  </a:cubicBezTo>
                  <a:cubicBezTo>
                    <a:pt x="91973" y="0"/>
                    <a:pt x="113005" y="12497"/>
                    <a:pt x="123139" y="31394"/>
                  </a:cubicBezTo>
                  <a:lnTo>
                    <a:pt x="92202" y="49073"/>
                  </a:lnTo>
                  <a:cubicBezTo>
                    <a:pt x="87554" y="40538"/>
                    <a:pt x="78181" y="35052"/>
                    <a:pt x="66980" y="35052"/>
                  </a:cubicBezTo>
                  <a:cubicBezTo>
                    <a:pt x="48768" y="35052"/>
                    <a:pt x="35814" y="48539"/>
                    <a:pt x="35814" y="66522"/>
                  </a:cubicBezTo>
                  <a:cubicBezTo>
                    <a:pt x="35814" y="84201"/>
                    <a:pt x="48768" y="97688"/>
                    <a:pt x="66980" y="97688"/>
                  </a:cubicBezTo>
                  <a:cubicBezTo>
                    <a:pt x="79477" y="97688"/>
                    <a:pt x="89611" y="91744"/>
                    <a:pt x="94488" y="81610"/>
                  </a:cubicBezTo>
                  <a:lnTo>
                    <a:pt x="126949" y="96164"/>
                  </a:lnTo>
                  <a:cubicBezTo>
                    <a:pt x="117500" y="118186"/>
                    <a:pt x="94336" y="132740"/>
                    <a:pt x="67056" y="132740"/>
                  </a:cubicBezTo>
                  <a:close/>
                </a:path>
              </a:pathLst>
            </a:custGeom>
            <a:grpFill/>
            <a:ln w="7620" cap="flat">
              <a:noFill/>
              <a:prstDash val="solid"/>
              <a:miter/>
            </a:ln>
          </p:spPr>
          <p:txBody>
            <a:bodyPr rtlCol="0" anchor="ctr"/>
            <a:lstStyle/>
            <a:p>
              <a:endParaRPr lang="nl-NL" dirty="0"/>
            </a:p>
          </p:txBody>
        </p:sp>
        <p:sp>
          <p:nvSpPr>
            <p:cNvPr id="6" name="Vrije vorm: vorm 5">
              <a:extLst>
                <a:ext uri="{FF2B5EF4-FFF2-40B4-BE49-F238E27FC236}">
                  <a16:creationId xmlns:a16="http://schemas.microsoft.com/office/drawing/2014/main" id="{EA708F71-2EA5-48C0-B018-B8CC6009BDEC}"/>
                </a:ext>
              </a:extLst>
            </p:cNvPr>
            <p:cNvSpPr/>
            <p:nvPr/>
          </p:nvSpPr>
          <p:spPr>
            <a:xfrm>
              <a:off x="441350" y="282243"/>
              <a:ext cx="114300" cy="129539"/>
            </a:xfrm>
            <a:custGeom>
              <a:avLst/>
              <a:gdLst>
                <a:gd name="connsiteX0" fmla="*/ 121310 w 114300"/>
                <a:gd name="connsiteY0" fmla="*/ 69951 h 129539"/>
                <a:gd name="connsiteX1" fmla="*/ 60503 w 114300"/>
                <a:gd name="connsiteY1" fmla="*/ 131749 h 129539"/>
                <a:gd name="connsiteX2" fmla="*/ 0 w 114300"/>
                <a:gd name="connsiteY2" fmla="*/ 69951 h 129539"/>
                <a:gd name="connsiteX3" fmla="*/ 0 w 114300"/>
                <a:gd name="connsiteY3" fmla="*/ 0 h 129539"/>
                <a:gd name="connsiteX4" fmla="*/ 36347 w 114300"/>
                <a:gd name="connsiteY4" fmla="*/ 0 h 129539"/>
                <a:gd name="connsiteX5" fmla="*/ 36347 w 114300"/>
                <a:gd name="connsiteY5" fmla="*/ 69951 h 129539"/>
                <a:gd name="connsiteX6" fmla="*/ 60503 w 114300"/>
                <a:gd name="connsiteY6" fmla="*/ 96697 h 129539"/>
                <a:gd name="connsiteX7" fmla="*/ 84658 w 114300"/>
                <a:gd name="connsiteY7" fmla="*/ 69951 h 129539"/>
                <a:gd name="connsiteX8" fmla="*/ 84658 w 114300"/>
                <a:gd name="connsiteY8" fmla="*/ 0 h 129539"/>
                <a:gd name="connsiteX9" fmla="*/ 121310 w 114300"/>
                <a:gd name="connsiteY9" fmla="*/ 0 h 129539"/>
                <a:gd name="connsiteX10" fmla="*/ 121310 w 114300"/>
                <a:gd name="connsiteY10" fmla="*/ 69951 h 129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4300" h="129539">
                  <a:moveTo>
                    <a:pt x="121310" y="69951"/>
                  </a:moveTo>
                  <a:cubicBezTo>
                    <a:pt x="121310" y="106298"/>
                    <a:pt x="96393" y="131749"/>
                    <a:pt x="60503" y="131749"/>
                  </a:cubicBezTo>
                  <a:cubicBezTo>
                    <a:pt x="24917" y="131749"/>
                    <a:pt x="0" y="106298"/>
                    <a:pt x="0" y="69951"/>
                  </a:cubicBezTo>
                  <a:lnTo>
                    <a:pt x="0" y="0"/>
                  </a:lnTo>
                  <a:lnTo>
                    <a:pt x="36347" y="0"/>
                  </a:lnTo>
                  <a:lnTo>
                    <a:pt x="36347" y="69951"/>
                  </a:lnTo>
                  <a:cubicBezTo>
                    <a:pt x="36347" y="86334"/>
                    <a:pt x="45720" y="96697"/>
                    <a:pt x="60503" y="96697"/>
                  </a:cubicBezTo>
                  <a:cubicBezTo>
                    <a:pt x="75286" y="96697"/>
                    <a:pt x="84658" y="86334"/>
                    <a:pt x="84658" y="69951"/>
                  </a:cubicBezTo>
                  <a:lnTo>
                    <a:pt x="84658" y="0"/>
                  </a:lnTo>
                  <a:lnTo>
                    <a:pt x="121310" y="0"/>
                  </a:lnTo>
                  <a:lnTo>
                    <a:pt x="121310" y="69951"/>
                  </a:lnTo>
                  <a:close/>
                </a:path>
              </a:pathLst>
            </a:custGeom>
            <a:grpFill/>
            <a:ln w="7620" cap="flat">
              <a:noFill/>
              <a:prstDash val="solid"/>
              <a:miter/>
            </a:ln>
          </p:spPr>
          <p:txBody>
            <a:bodyPr rtlCol="0" anchor="ctr"/>
            <a:lstStyle/>
            <a:p>
              <a:endParaRPr lang="nl-NL" dirty="0"/>
            </a:p>
          </p:txBody>
        </p:sp>
        <p:sp>
          <p:nvSpPr>
            <p:cNvPr id="7" name="Vrije vorm: vorm 6">
              <a:extLst>
                <a:ext uri="{FF2B5EF4-FFF2-40B4-BE49-F238E27FC236}">
                  <a16:creationId xmlns:a16="http://schemas.microsoft.com/office/drawing/2014/main" id="{88A24C1F-D99F-4569-AF79-84B7892FA987}"/>
                </a:ext>
              </a:extLst>
            </p:cNvPr>
            <p:cNvSpPr/>
            <p:nvPr/>
          </p:nvSpPr>
          <p:spPr>
            <a:xfrm>
              <a:off x="579577" y="282091"/>
              <a:ext cx="76200" cy="121919"/>
            </a:xfrm>
            <a:custGeom>
              <a:avLst/>
              <a:gdLst>
                <a:gd name="connsiteX0" fmla="*/ 78181 w 76200"/>
                <a:gd name="connsiteY0" fmla="*/ 34823 h 121919"/>
                <a:gd name="connsiteX1" fmla="*/ 36347 w 76200"/>
                <a:gd name="connsiteY1" fmla="*/ 34823 h 121919"/>
                <a:gd name="connsiteX2" fmla="*/ 36347 w 76200"/>
                <a:gd name="connsiteY2" fmla="*/ 129463 h 121919"/>
                <a:gd name="connsiteX3" fmla="*/ 0 w 76200"/>
                <a:gd name="connsiteY3" fmla="*/ 129463 h 121919"/>
                <a:gd name="connsiteX4" fmla="*/ 0 w 76200"/>
                <a:gd name="connsiteY4" fmla="*/ 0 h 121919"/>
                <a:gd name="connsiteX5" fmla="*/ 78181 w 76200"/>
                <a:gd name="connsiteY5" fmla="*/ 0 h 121919"/>
                <a:gd name="connsiteX6" fmla="*/ 78181 w 76200"/>
                <a:gd name="connsiteY6" fmla="*/ 34823 h 121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200" h="121919">
                  <a:moveTo>
                    <a:pt x="78181" y="34823"/>
                  </a:moveTo>
                  <a:lnTo>
                    <a:pt x="36347" y="34823"/>
                  </a:lnTo>
                  <a:lnTo>
                    <a:pt x="36347" y="129463"/>
                  </a:lnTo>
                  <a:lnTo>
                    <a:pt x="0" y="129463"/>
                  </a:lnTo>
                  <a:lnTo>
                    <a:pt x="0" y="0"/>
                  </a:lnTo>
                  <a:lnTo>
                    <a:pt x="78181" y="0"/>
                  </a:lnTo>
                  <a:lnTo>
                    <a:pt x="78181" y="34823"/>
                  </a:lnTo>
                  <a:close/>
                </a:path>
              </a:pathLst>
            </a:custGeom>
            <a:grpFill/>
            <a:ln w="7620" cap="flat">
              <a:noFill/>
              <a:prstDash val="solid"/>
              <a:miter/>
            </a:ln>
          </p:spPr>
          <p:txBody>
            <a:bodyPr rtlCol="0" anchor="ctr"/>
            <a:lstStyle/>
            <a:p>
              <a:endParaRPr lang="nl-NL" dirty="0"/>
            </a:p>
          </p:txBody>
        </p:sp>
        <p:sp>
          <p:nvSpPr>
            <p:cNvPr id="8" name="Vrije vorm: vorm 7">
              <a:extLst>
                <a:ext uri="{FF2B5EF4-FFF2-40B4-BE49-F238E27FC236}">
                  <a16:creationId xmlns:a16="http://schemas.microsoft.com/office/drawing/2014/main" id="{BE771A5C-222B-449C-874D-8F93554B504C}"/>
                </a:ext>
              </a:extLst>
            </p:cNvPr>
            <p:cNvSpPr/>
            <p:nvPr/>
          </p:nvSpPr>
          <p:spPr>
            <a:xfrm>
              <a:off x="669265" y="220141"/>
              <a:ext cx="38100" cy="190499"/>
            </a:xfrm>
            <a:custGeom>
              <a:avLst/>
              <a:gdLst>
                <a:gd name="connsiteX0" fmla="*/ 44653 w 38100"/>
                <a:gd name="connsiteY0" fmla="*/ 22098 h 190499"/>
                <a:gd name="connsiteX1" fmla="*/ 22327 w 38100"/>
                <a:gd name="connsiteY1" fmla="*/ 44424 h 190499"/>
                <a:gd name="connsiteX2" fmla="*/ 0 w 38100"/>
                <a:gd name="connsiteY2" fmla="*/ 22098 h 190499"/>
                <a:gd name="connsiteX3" fmla="*/ 22327 w 38100"/>
                <a:gd name="connsiteY3" fmla="*/ 0 h 190499"/>
                <a:gd name="connsiteX4" fmla="*/ 44653 w 38100"/>
                <a:gd name="connsiteY4" fmla="*/ 22098 h 190499"/>
                <a:gd name="connsiteX5" fmla="*/ 40691 w 38100"/>
                <a:gd name="connsiteY5" fmla="*/ 61874 h 190499"/>
                <a:gd name="connsiteX6" fmla="*/ 40691 w 38100"/>
                <a:gd name="connsiteY6" fmla="*/ 191413 h 190499"/>
                <a:gd name="connsiteX7" fmla="*/ 4039 w 38100"/>
                <a:gd name="connsiteY7" fmla="*/ 191413 h 190499"/>
                <a:gd name="connsiteX8" fmla="*/ 4039 w 38100"/>
                <a:gd name="connsiteY8" fmla="*/ 61874 h 190499"/>
                <a:gd name="connsiteX9" fmla="*/ 40691 w 38100"/>
                <a:gd name="connsiteY9" fmla="*/ 61874 h 19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100" h="190499">
                  <a:moveTo>
                    <a:pt x="44653" y="22098"/>
                  </a:moveTo>
                  <a:cubicBezTo>
                    <a:pt x="44653" y="34290"/>
                    <a:pt x="34519" y="44424"/>
                    <a:pt x="22327" y="44424"/>
                  </a:cubicBezTo>
                  <a:cubicBezTo>
                    <a:pt x="10135" y="44424"/>
                    <a:pt x="0" y="34290"/>
                    <a:pt x="0" y="22098"/>
                  </a:cubicBezTo>
                  <a:cubicBezTo>
                    <a:pt x="0" y="10135"/>
                    <a:pt x="10135" y="0"/>
                    <a:pt x="22327" y="0"/>
                  </a:cubicBezTo>
                  <a:cubicBezTo>
                    <a:pt x="34519" y="76"/>
                    <a:pt x="44653" y="10211"/>
                    <a:pt x="44653" y="22098"/>
                  </a:cubicBezTo>
                  <a:close/>
                  <a:moveTo>
                    <a:pt x="40691" y="61874"/>
                  </a:moveTo>
                  <a:lnTo>
                    <a:pt x="40691" y="191413"/>
                  </a:lnTo>
                  <a:lnTo>
                    <a:pt x="4039" y="191413"/>
                  </a:lnTo>
                  <a:lnTo>
                    <a:pt x="4039" y="61874"/>
                  </a:lnTo>
                  <a:lnTo>
                    <a:pt x="40691" y="61874"/>
                  </a:lnTo>
                  <a:close/>
                </a:path>
              </a:pathLst>
            </a:custGeom>
            <a:grpFill/>
            <a:ln w="7620" cap="flat">
              <a:noFill/>
              <a:prstDash val="solid"/>
              <a:miter/>
            </a:ln>
          </p:spPr>
          <p:txBody>
            <a:bodyPr rtlCol="0" anchor="ctr"/>
            <a:lstStyle/>
            <a:p>
              <a:endParaRPr lang="nl-NL" dirty="0"/>
            </a:p>
          </p:txBody>
        </p:sp>
        <p:sp>
          <p:nvSpPr>
            <p:cNvPr id="9" name="Vrije vorm: vorm 8">
              <a:extLst>
                <a:ext uri="{FF2B5EF4-FFF2-40B4-BE49-F238E27FC236}">
                  <a16:creationId xmlns:a16="http://schemas.microsoft.com/office/drawing/2014/main" id="{0F8DCE18-D319-4A91-BE8C-F07DFC021B15}"/>
                </a:ext>
              </a:extLst>
            </p:cNvPr>
            <p:cNvSpPr/>
            <p:nvPr/>
          </p:nvSpPr>
          <p:spPr>
            <a:xfrm>
              <a:off x="727177" y="280338"/>
              <a:ext cx="129540" cy="129539"/>
            </a:xfrm>
            <a:custGeom>
              <a:avLst/>
              <a:gdLst>
                <a:gd name="connsiteX0" fmla="*/ 132436 w 129540"/>
                <a:gd name="connsiteY0" fmla="*/ 66522 h 129539"/>
                <a:gd name="connsiteX1" fmla="*/ 66218 w 129540"/>
                <a:gd name="connsiteY1" fmla="*/ 132740 h 129539"/>
                <a:gd name="connsiteX2" fmla="*/ 0 w 129540"/>
                <a:gd name="connsiteY2" fmla="*/ 66522 h 129539"/>
                <a:gd name="connsiteX3" fmla="*/ 66218 w 129540"/>
                <a:gd name="connsiteY3" fmla="*/ 0 h 129539"/>
                <a:gd name="connsiteX4" fmla="*/ 132436 w 129540"/>
                <a:gd name="connsiteY4" fmla="*/ 66522 h 129539"/>
                <a:gd name="connsiteX5" fmla="*/ 35814 w 129540"/>
                <a:gd name="connsiteY5" fmla="*/ 66522 h 129539"/>
                <a:gd name="connsiteX6" fmla="*/ 66218 w 129540"/>
                <a:gd name="connsiteY6" fmla="*/ 97688 h 129539"/>
                <a:gd name="connsiteX7" fmla="*/ 96622 w 129540"/>
                <a:gd name="connsiteY7" fmla="*/ 66522 h 129539"/>
                <a:gd name="connsiteX8" fmla="*/ 66218 w 129540"/>
                <a:gd name="connsiteY8" fmla="*/ 35052 h 129539"/>
                <a:gd name="connsiteX9" fmla="*/ 35814 w 129540"/>
                <a:gd name="connsiteY9" fmla="*/ 66522 h 129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9540" h="129539">
                  <a:moveTo>
                    <a:pt x="132436" y="66522"/>
                  </a:moveTo>
                  <a:cubicBezTo>
                    <a:pt x="132436" y="104470"/>
                    <a:pt x="103632" y="132740"/>
                    <a:pt x="66218" y="132740"/>
                  </a:cubicBezTo>
                  <a:cubicBezTo>
                    <a:pt x="28575" y="132740"/>
                    <a:pt x="0" y="104394"/>
                    <a:pt x="0" y="66522"/>
                  </a:cubicBezTo>
                  <a:cubicBezTo>
                    <a:pt x="0" y="28575"/>
                    <a:pt x="28575" y="0"/>
                    <a:pt x="66218" y="0"/>
                  </a:cubicBezTo>
                  <a:cubicBezTo>
                    <a:pt x="103632" y="0"/>
                    <a:pt x="132436" y="28575"/>
                    <a:pt x="132436" y="66522"/>
                  </a:cubicBezTo>
                  <a:close/>
                  <a:moveTo>
                    <a:pt x="35814" y="66522"/>
                  </a:moveTo>
                  <a:cubicBezTo>
                    <a:pt x="35814" y="84201"/>
                    <a:pt x="48768" y="97688"/>
                    <a:pt x="66218" y="97688"/>
                  </a:cubicBezTo>
                  <a:cubicBezTo>
                    <a:pt x="83363" y="97688"/>
                    <a:pt x="96622" y="84201"/>
                    <a:pt x="96622" y="66522"/>
                  </a:cubicBezTo>
                  <a:cubicBezTo>
                    <a:pt x="96622" y="48311"/>
                    <a:pt x="83363" y="35052"/>
                    <a:pt x="66218" y="35052"/>
                  </a:cubicBezTo>
                  <a:cubicBezTo>
                    <a:pt x="48844" y="35128"/>
                    <a:pt x="35814" y="48311"/>
                    <a:pt x="35814" y="66522"/>
                  </a:cubicBezTo>
                  <a:close/>
                </a:path>
              </a:pathLst>
            </a:custGeom>
            <a:grpFill/>
            <a:ln w="7620" cap="flat">
              <a:noFill/>
              <a:prstDash val="solid"/>
              <a:miter/>
            </a:ln>
          </p:spPr>
          <p:txBody>
            <a:bodyPr rtlCol="0" anchor="ctr"/>
            <a:lstStyle/>
            <a:p>
              <a:endParaRPr lang="nl-NL" dirty="0"/>
            </a:p>
          </p:txBody>
        </p:sp>
      </p:grpSp>
      <p:sp>
        <p:nvSpPr>
          <p:cNvPr id="10" name="Tekstvak 9">
            <a:extLst>
              <a:ext uri="{FF2B5EF4-FFF2-40B4-BE49-F238E27FC236}">
                <a16:creationId xmlns:a16="http://schemas.microsoft.com/office/drawing/2014/main" id="{FA7B42E1-0627-4B12-BBAD-9CA0467C1A1D}"/>
              </a:ext>
            </a:extLst>
          </p:cNvPr>
          <p:cNvSpPr txBox="1"/>
          <p:nvPr/>
        </p:nvSpPr>
        <p:spPr>
          <a:xfrm>
            <a:off x="856716" y="583200"/>
            <a:ext cx="9944634" cy="755355"/>
          </a:xfrm>
          <a:prstGeom prst="rect">
            <a:avLst/>
          </a:prstGeom>
          <a:noFill/>
        </p:spPr>
        <p:txBody>
          <a:bodyPr wrap="square" lIns="0" rIns="0" rtlCol="0" anchor="ctr">
            <a:noAutofit/>
          </a:bodyPr>
          <a:lstStyle/>
          <a:p>
            <a:pPr>
              <a:lnSpc>
                <a:spcPct val="80000"/>
              </a:lnSpc>
            </a:pPr>
            <a:r>
              <a:rPr lang="nl-NL" sz="3600" b="1" dirty="0">
                <a:solidFill>
                  <a:srgbClr val="2ADC5D"/>
                </a:solidFill>
                <a:latin typeface="Fellix" pitchFamily="2" charset="77"/>
                <a:cs typeface="Arial"/>
              </a:rPr>
              <a:t>6 Scarcity &amp; Impatience</a:t>
            </a:r>
            <a:endParaRPr lang="nl-NL" b="1" dirty="0">
              <a:solidFill>
                <a:srgbClr val="2ADC5D"/>
              </a:solidFill>
              <a:latin typeface="Fellix" pitchFamily="2" charset="77"/>
            </a:endParaRPr>
          </a:p>
        </p:txBody>
      </p:sp>
      <p:sp>
        <p:nvSpPr>
          <p:cNvPr id="12" name="Vrije vorm: vorm 11">
            <a:extLst>
              <a:ext uri="{FF2B5EF4-FFF2-40B4-BE49-F238E27FC236}">
                <a16:creationId xmlns:a16="http://schemas.microsoft.com/office/drawing/2014/main" id="{E5C1CFFE-9DC8-4C1D-8517-5F11C6C851DD}"/>
              </a:ext>
            </a:extLst>
          </p:cNvPr>
          <p:cNvSpPr/>
          <p:nvPr/>
        </p:nvSpPr>
        <p:spPr>
          <a:xfrm>
            <a:off x="11163300" y="0"/>
            <a:ext cx="1028700" cy="1028700"/>
          </a:xfrm>
          <a:custGeom>
            <a:avLst/>
            <a:gdLst>
              <a:gd name="connsiteX0" fmla="*/ 0 w 1028700"/>
              <a:gd name="connsiteY0" fmla="*/ 0 h 1028700"/>
              <a:gd name="connsiteX1" fmla="*/ 1028700 w 1028700"/>
              <a:gd name="connsiteY1" fmla="*/ 0 h 1028700"/>
              <a:gd name="connsiteX2" fmla="*/ 1028700 w 1028700"/>
              <a:gd name="connsiteY2" fmla="*/ 1028700 h 1028700"/>
              <a:gd name="connsiteX3" fmla="*/ 0 w 1028700"/>
              <a:gd name="connsiteY3" fmla="*/ 1028700 h 1028700"/>
            </a:gdLst>
            <a:ahLst/>
            <a:cxnLst>
              <a:cxn ang="0">
                <a:pos x="connsiteX0" y="connsiteY0"/>
              </a:cxn>
              <a:cxn ang="0">
                <a:pos x="connsiteX1" y="connsiteY1"/>
              </a:cxn>
              <a:cxn ang="0">
                <a:pos x="connsiteX2" y="connsiteY2"/>
              </a:cxn>
              <a:cxn ang="0">
                <a:pos x="connsiteX3" y="connsiteY3"/>
              </a:cxn>
            </a:cxnLst>
            <a:rect l="l" t="t" r="r" b="b"/>
            <a:pathLst>
              <a:path w="1028700" h="1028700">
                <a:moveTo>
                  <a:pt x="0" y="0"/>
                </a:moveTo>
                <a:lnTo>
                  <a:pt x="1028700" y="0"/>
                </a:lnTo>
                <a:lnTo>
                  <a:pt x="1028700" y="1028700"/>
                </a:lnTo>
                <a:lnTo>
                  <a:pt x="0" y="1028700"/>
                </a:lnTo>
                <a:close/>
              </a:path>
            </a:pathLst>
          </a:custGeom>
          <a:solidFill>
            <a:srgbClr val="2ADC5D"/>
          </a:solidFill>
          <a:ln w="7620" cap="flat">
            <a:noFill/>
            <a:prstDash val="solid"/>
            <a:miter/>
          </a:ln>
        </p:spPr>
        <p:txBody>
          <a:bodyPr rtlCol="0" anchor="ctr"/>
          <a:lstStyle/>
          <a:p>
            <a:endParaRPr lang="nl-NL" dirty="0"/>
          </a:p>
        </p:txBody>
      </p:sp>
      <p:sp>
        <p:nvSpPr>
          <p:cNvPr id="13" name="Vrije vorm: vorm 12">
            <a:extLst>
              <a:ext uri="{FF2B5EF4-FFF2-40B4-BE49-F238E27FC236}">
                <a16:creationId xmlns:a16="http://schemas.microsoft.com/office/drawing/2014/main" id="{92739C17-F9C9-455B-926F-3CCB3D0FF765}"/>
              </a:ext>
            </a:extLst>
          </p:cNvPr>
          <p:cNvSpPr/>
          <p:nvPr/>
        </p:nvSpPr>
        <p:spPr>
          <a:xfrm>
            <a:off x="11525250" y="361950"/>
            <a:ext cx="304800" cy="304800"/>
          </a:xfrm>
          <a:custGeom>
            <a:avLst/>
            <a:gdLst>
              <a:gd name="connsiteX0" fmla="*/ 69418 w 304800"/>
              <a:gd name="connsiteY0" fmla="*/ 304800 h 304800"/>
              <a:gd name="connsiteX1" fmla="*/ 304800 w 304800"/>
              <a:gd name="connsiteY1" fmla="*/ 304800 h 304800"/>
              <a:gd name="connsiteX2" fmla="*/ 304800 w 304800"/>
              <a:gd name="connsiteY2" fmla="*/ 235382 h 304800"/>
              <a:gd name="connsiteX3" fmla="*/ 118415 w 304800"/>
              <a:gd name="connsiteY3" fmla="*/ 235382 h 304800"/>
              <a:gd name="connsiteX4" fmla="*/ 304800 w 304800"/>
              <a:gd name="connsiteY4" fmla="*/ 49073 h 304800"/>
              <a:gd name="connsiteX5" fmla="*/ 255727 w 304800"/>
              <a:gd name="connsiteY5" fmla="*/ 0 h 304800"/>
              <a:gd name="connsiteX6" fmla="*/ 69418 w 304800"/>
              <a:gd name="connsiteY6" fmla="*/ 186385 h 304800"/>
              <a:gd name="connsiteX7" fmla="*/ 69418 w 304800"/>
              <a:gd name="connsiteY7" fmla="*/ 0 h 304800"/>
              <a:gd name="connsiteX8" fmla="*/ 0 w 304800"/>
              <a:gd name="connsiteY8" fmla="*/ 0 h 304800"/>
              <a:gd name="connsiteX9" fmla="*/ 0 w 304800"/>
              <a:gd name="connsiteY9" fmla="*/ 235382 h 304800"/>
              <a:gd name="connsiteX10" fmla="*/ 0 w 304800"/>
              <a:gd name="connsiteY10" fmla="*/ 3048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4800" h="304800">
                <a:moveTo>
                  <a:pt x="69418" y="304800"/>
                </a:moveTo>
                <a:lnTo>
                  <a:pt x="304800" y="304800"/>
                </a:lnTo>
                <a:lnTo>
                  <a:pt x="304800" y="235382"/>
                </a:lnTo>
                <a:lnTo>
                  <a:pt x="118415" y="235382"/>
                </a:lnTo>
                <a:lnTo>
                  <a:pt x="304800" y="49073"/>
                </a:lnTo>
                <a:lnTo>
                  <a:pt x="255727" y="0"/>
                </a:lnTo>
                <a:lnTo>
                  <a:pt x="69418" y="186385"/>
                </a:lnTo>
                <a:lnTo>
                  <a:pt x="69418" y="0"/>
                </a:lnTo>
                <a:lnTo>
                  <a:pt x="0" y="0"/>
                </a:lnTo>
                <a:lnTo>
                  <a:pt x="0" y="235382"/>
                </a:lnTo>
                <a:lnTo>
                  <a:pt x="0" y="304800"/>
                </a:lnTo>
                <a:close/>
              </a:path>
            </a:pathLst>
          </a:custGeom>
          <a:solidFill>
            <a:srgbClr val="FFFFFF"/>
          </a:solidFill>
          <a:ln w="7620" cap="flat">
            <a:noFill/>
            <a:prstDash val="solid"/>
            <a:miter/>
          </a:ln>
        </p:spPr>
        <p:txBody>
          <a:bodyPr rtlCol="0" anchor="ctr"/>
          <a:lstStyle/>
          <a:p>
            <a:endParaRPr lang="nl-NL" dirty="0"/>
          </a:p>
        </p:txBody>
      </p:sp>
      <p:sp>
        <p:nvSpPr>
          <p:cNvPr id="2" name="TextBox 1">
            <a:extLst>
              <a:ext uri="{FF2B5EF4-FFF2-40B4-BE49-F238E27FC236}">
                <a16:creationId xmlns:a16="http://schemas.microsoft.com/office/drawing/2014/main" id="{A7CC4E6A-4315-CF48-90E7-F8FFEAC93F61}"/>
              </a:ext>
            </a:extLst>
          </p:cNvPr>
          <p:cNvSpPr txBox="1"/>
          <p:nvPr/>
        </p:nvSpPr>
        <p:spPr>
          <a:xfrm>
            <a:off x="740056" y="1338555"/>
            <a:ext cx="10306584" cy="4099712"/>
          </a:xfrm>
          <a:prstGeom prst="rect">
            <a:avLst/>
          </a:prstGeom>
          <a:noFill/>
        </p:spPr>
        <p:txBody>
          <a:bodyPr wrap="square" rtlCol="0">
            <a:spAutoFit/>
          </a:bodyPr>
          <a:lstStyle/>
          <a:p>
            <a:pPr>
              <a:lnSpc>
                <a:spcPct val="150000"/>
              </a:lnSpc>
            </a:pPr>
            <a:r>
              <a:rPr lang="nl-NL" sz="1600" b="1">
                <a:solidFill>
                  <a:srgbClr val="2ADC5D"/>
                </a:solidFill>
                <a:latin typeface="Fellix" pitchFamily="2" charset="77"/>
              </a:rPr>
              <a:t>Appointment Dynamics</a:t>
            </a:r>
            <a:r>
              <a:rPr lang="nl-NL" sz="1600">
                <a:solidFill>
                  <a:srgbClr val="2ADC5D"/>
                </a:solidFill>
                <a:latin typeface="Fellix" pitchFamily="2" charset="77"/>
              </a:rPr>
              <a:t> (21) Je kunt alleen maar in dit tijdvak gebruik maken van deze functie/actie.</a:t>
            </a:r>
          </a:p>
          <a:p>
            <a:pPr>
              <a:lnSpc>
                <a:spcPct val="150000"/>
              </a:lnSpc>
            </a:pPr>
            <a:r>
              <a:rPr lang="nl-NL" sz="1600" b="1">
                <a:solidFill>
                  <a:srgbClr val="2ADC5D"/>
                </a:solidFill>
                <a:latin typeface="Fellix" pitchFamily="2" charset="77"/>
              </a:rPr>
              <a:t>Magnetic Caps </a:t>
            </a:r>
            <a:r>
              <a:rPr lang="nl-NL" sz="1600">
                <a:solidFill>
                  <a:srgbClr val="2ADC5D"/>
                </a:solidFill>
                <a:latin typeface="Fellix" pitchFamily="2" charset="77"/>
              </a:rPr>
              <a:t>(68) Je mag dit maar x keer doen.</a:t>
            </a:r>
            <a:endParaRPr lang="nl-NL" sz="1600" b="1">
              <a:solidFill>
                <a:srgbClr val="2ADC5D"/>
              </a:solidFill>
              <a:latin typeface="Fellix" pitchFamily="2" charset="77"/>
            </a:endParaRPr>
          </a:p>
          <a:p>
            <a:pPr>
              <a:lnSpc>
                <a:spcPct val="150000"/>
              </a:lnSpc>
            </a:pPr>
            <a:r>
              <a:rPr lang="nl-NL" sz="1600" b="1">
                <a:solidFill>
                  <a:srgbClr val="2ADC5D"/>
                </a:solidFill>
                <a:latin typeface="Fellix" pitchFamily="2" charset="77"/>
              </a:rPr>
              <a:t>Dangling </a:t>
            </a:r>
            <a:r>
              <a:rPr lang="nl-NL" sz="1600">
                <a:solidFill>
                  <a:srgbClr val="2ADC5D"/>
                </a:solidFill>
                <a:latin typeface="Fellix" pitchFamily="2" charset="77"/>
              </a:rPr>
              <a:t>(44) Het is er! Het is groots, en je wilt het hebben. We herinneren je er straks nog een keer aan.</a:t>
            </a:r>
            <a:endParaRPr lang="nl-NL" sz="1600" b="1">
              <a:solidFill>
                <a:srgbClr val="2ADC5D"/>
              </a:solidFill>
              <a:latin typeface="Fellix" pitchFamily="2" charset="77"/>
            </a:endParaRPr>
          </a:p>
          <a:p>
            <a:pPr>
              <a:lnSpc>
                <a:spcPct val="150000"/>
              </a:lnSpc>
            </a:pPr>
            <a:r>
              <a:rPr lang="nl-NL" sz="1600" b="1">
                <a:solidFill>
                  <a:srgbClr val="2ADC5D"/>
                </a:solidFill>
                <a:latin typeface="Fellix" pitchFamily="2" charset="77"/>
              </a:rPr>
              <a:t>Price Pacing </a:t>
            </a:r>
            <a:r>
              <a:rPr lang="nl-NL" sz="1600">
                <a:solidFill>
                  <a:srgbClr val="2ADC5D"/>
                </a:solidFill>
                <a:latin typeface="Fellix" pitchFamily="2" charset="77"/>
              </a:rPr>
              <a:t>(16) We doen het samen! De anderen rekenen op mij.</a:t>
            </a:r>
            <a:endParaRPr lang="nl-NL" sz="1600" b="1">
              <a:solidFill>
                <a:srgbClr val="2ADC5D"/>
              </a:solidFill>
              <a:latin typeface="Fellix" pitchFamily="2" charset="77"/>
            </a:endParaRPr>
          </a:p>
          <a:p>
            <a:pPr>
              <a:lnSpc>
                <a:spcPct val="150000"/>
              </a:lnSpc>
            </a:pPr>
            <a:r>
              <a:rPr lang="nl-NL" sz="1600" b="1">
                <a:solidFill>
                  <a:srgbClr val="2ADC5D"/>
                </a:solidFill>
                <a:latin typeface="Fellix" pitchFamily="2" charset="77"/>
              </a:rPr>
              <a:t>Bootleg Quest </a:t>
            </a:r>
            <a:r>
              <a:rPr lang="nl-NL" sz="1600">
                <a:solidFill>
                  <a:srgbClr val="2ADC5D"/>
                </a:solidFill>
                <a:latin typeface="Fellix" pitchFamily="2" charset="77"/>
              </a:rPr>
              <a:t>(107) Je kunt je bonussen kwijtraken (tot je een bepaalde mijlpaal hebt bereikt).</a:t>
            </a:r>
            <a:endParaRPr lang="nl-NL" sz="1600" b="1">
              <a:solidFill>
                <a:srgbClr val="2ADC5D"/>
              </a:solidFill>
              <a:latin typeface="Fellix" pitchFamily="2" charset="77"/>
            </a:endParaRPr>
          </a:p>
          <a:p>
            <a:pPr>
              <a:lnSpc>
                <a:spcPct val="150000"/>
              </a:lnSpc>
            </a:pPr>
            <a:r>
              <a:rPr lang="nl-NL" sz="1600" b="1">
                <a:solidFill>
                  <a:srgbClr val="2ADC5D"/>
                </a:solidFill>
                <a:latin typeface="Fellix" pitchFamily="2" charset="77"/>
              </a:rPr>
              <a:t>Last Mile Drive </a:t>
            </a:r>
            <a:r>
              <a:rPr lang="nl-NL" sz="1600">
                <a:solidFill>
                  <a:srgbClr val="2ADC5D"/>
                </a:solidFill>
                <a:latin typeface="Fellix" pitchFamily="2" charset="77"/>
              </a:rPr>
              <a:t>(53) Je bent bijna aan het einde, zet nog even door!</a:t>
            </a:r>
            <a:endParaRPr lang="nl-NL" sz="1600" b="1">
              <a:solidFill>
                <a:srgbClr val="2ADC5D"/>
              </a:solidFill>
              <a:latin typeface="Fellix" pitchFamily="2" charset="77"/>
            </a:endParaRPr>
          </a:p>
          <a:p>
            <a:pPr>
              <a:lnSpc>
                <a:spcPct val="150000"/>
              </a:lnSpc>
            </a:pPr>
            <a:r>
              <a:rPr lang="nl-NL" sz="1600" b="1">
                <a:solidFill>
                  <a:srgbClr val="2ADC5D"/>
                </a:solidFill>
                <a:latin typeface="Fellix" pitchFamily="2" charset="77"/>
              </a:rPr>
              <a:t>Count Down Timer </a:t>
            </a:r>
            <a:r>
              <a:rPr lang="nl-NL" sz="1600">
                <a:solidFill>
                  <a:srgbClr val="2ADC5D"/>
                </a:solidFill>
                <a:latin typeface="Fellix" pitchFamily="2" charset="77"/>
              </a:rPr>
              <a:t>(65) De tijd is bijna op. Het wachten is bijna voorbij.</a:t>
            </a:r>
            <a:endParaRPr lang="nl-NL" sz="1600" b="1">
              <a:solidFill>
                <a:srgbClr val="2ADC5D"/>
              </a:solidFill>
              <a:latin typeface="Fellix" pitchFamily="2" charset="77"/>
            </a:endParaRPr>
          </a:p>
          <a:p>
            <a:pPr>
              <a:lnSpc>
                <a:spcPct val="150000"/>
              </a:lnSpc>
            </a:pPr>
            <a:r>
              <a:rPr lang="nl-NL" sz="1600" b="1">
                <a:solidFill>
                  <a:srgbClr val="2ADC5D"/>
                </a:solidFill>
                <a:latin typeface="Fellix" pitchFamily="2" charset="77"/>
              </a:rPr>
              <a:t>Torture Breaks </a:t>
            </a:r>
            <a:r>
              <a:rPr lang="nl-NL" sz="1600">
                <a:solidFill>
                  <a:srgbClr val="2ADC5D"/>
                </a:solidFill>
                <a:latin typeface="Fellix" pitchFamily="2" charset="77"/>
              </a:rPr>
              <a:t>(66) Je moet even wachten voordat je verder kunt spelen/werken/kijken/etc..</a:t>
            </a:r>
          </a:p>
          <a:p>
            <a:pPr>
              <a:lnSpc>
                <a:spcPct val="150000"/>
              </a:lnSpc>
            </a:pPr>
            <a:r>
              <a:rPr lang="nl-NL" sz="1600" b="1">
                <a:solidFill>
                  <a:srgbClr val="2ADC5D"/>
                </a:solidFill>
                <a:latin typeface="Fellix" pitchFamily="2" charset="77"/>
              </a:rPr>
              <a:t>Moats </a:t>
            </a:r>
            <a:r>
              <a:rPr lang="nl-NL" sz="1600">
                <a:solidFill>
                  <a:srgbClr val="2ADC5D"/>
                </a:solidFill>
                <a:latin typeface="Fellix" pitchFamily="2" charset="77"/>
              </a:rPr>
              <a:t>(67) Als je vaardig genoeg bent, unlock je het gebruik van ...</a:t>
            </a:r>
            <a:endParaRPr lang="nl-NL" sz="1600" b="1">
              <a:solidFill>
                <a:srgbClr val="2ADC5D"/>
              </a:solidFill>
              <a:latin typeface="Fellix" pitchFamily="2" charset="77"/>
            </a:endParaRPr>
          </a:p>
          <a:p>
            <a:pPr>
              <a:lnSpc>
                <a:spcPct val="150000"/>
              </a:lnSpc>
            </a:pPr>
            <a:r>
              <a:rPr lang="nl-NL" sz="1600" b="1">
                <a:solidFill>
                  <a:srgbClr val="2ADC5D"/>
                </a:solidFill>
                <a:latin typeface="Fellix" pitchFamily="2" charset="77"/>
              </a:rPr>
              <a:t>The Big Burn </a:t>
            </a:r>
            <a:r>
              <a:rPr lang="nl-NL" sz="1600">
                <a:solidFill>
                  <a:srgbClr val="2ADC5D"/>
                </a:solidFill>
                <a:latin typeface="Fellix" pitchFamily="2" charset="77"/>
              </a:rPr>
              <a:t>(88) Het is het eigenlijk niet waard, maar als ik het koop ziet iedereen hoe succesvol ik ben.</a:t>
            </a:r>
          </a:p>
          <a:p>
            <a:pPr>
              <a:lnSpc>
                <a:spcPct val="150000"/>
              </a:lnSpc>
            </a:pPr>
            <a:r>
              <a:rPr lang="nl-NL" sz="1600" b="1">
                <a:solidFill>
                  <a:srgbClr val="2ADC5D"/>
                </a:solidFill>
                <a:latin typeface="Fellix" pitchFamily="2" charset="77"/>
              </a:rPr>
              <a:t>Anchored Juxtaposition </a:t>
            </a:r>
            <a:r>
              <a:rPr lang="nl-NL" sz="1600">
                <a:solidFill>
                  <a:srgbClr val="2ADC5D"/>
                </a:solidFill>
                <a:latin typeface="Fellix" pitchFamily="2" charset="77"/>
              </a:rPr>
              <a:t>(69) Wat is er meer waard 20 uur of 5 euro? Zo bekeken valt de prijs wel mee.</a:t>
            </a:r>
          </a:p>
        </p:txBody>
      </p:sp>
    </p:spTree>
    <p:extLst>
      <p:ext uri="{BB962C8B-B14F-4D97-AF65-F5344CB8AC3E}">
        <p14:creationId xmlns:p14="http://schemas.microsoft.com/office/powerpoint/2010/main" val="2524639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750" fill="hold"/>
                                        <p:tgtEl>
                                          <p:spTgt spid="10"/>
                                        </p:tgtEl>
                                        <p:attrNameLst>
                                          <p:attrName>ppt_x</p:attrName>
                                        </p:attrNameLst>
                                      </p:cBhvr>
                                      <p:tavLst>
                                        <p:tav tm="0">
                                          <p:val>
                                            <p:strVal val="1+#ppt_w/2"/>
                                          </p:val>
                                        </p:tav>
                                        <p:tav tm="100000">
                                          <p:val>
                                            <p:strVal val="#ppt_x"/>
                                          </p:val>
                                        </p:tav>
                                      </p:tavLst>
                                    </p:anim>
                                    <p:anim calcmode="lin" valueType="num">
                                      <p:cBhvr additive="base">
                                        <p:cTn id="8" dur="7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53"/>
        <p:cNvGrpSpPr/>
        <p:nvPr/>
      </p:nvGrpSpPr>
      <p:grpSpPr>
        <a:xfrm>
          <a:off x="0" y="0"/>
          <a:ext cx="0" cy="0"/>
          <a:chOff x="0" y="0"/>
          <a:chExt cx="0" cy="0"/>
        </a:xfrm>
      </p:grpSpPr>
      <p:pic>
        <p:nvPicPr>
          <p:cNvPr id="54" name="Google Shape;54;p5" descr="Prank Lol GIF by America's Funniest Home Videos"/>
          <p:cNvPicPr preferRelativeResize="0"/>
          <p:nvPr/>
        </p:nvPicPr>
        <p:blipFill rotWithShape="1">
          <a:blip r:embed="rId3">
            <a:alphaModFix/>
          </a:blip>
          <a:srcRect/>
          <a:stretch/>
        </p:blipFill>
        <p:spPr>
          <a:xfrm>
            <a:off x="-218894" y="-4184"/>
            <a:ext cx="12629787" cy="6862184"/>
          </a:xfrm>
          <a:prstGeom prst="rect">
            <a:avLst/>
          </a:prstGeom>
          <a:noFill/>
          <a:ln>
            <a:noFill/>
          </a:ln>
        </p:spPr>
      </p:pic>
      <p:sp>
        <p:nvSpPr>
          <p:cNvPr id="55" name="Google Shape;55;p5"/>
          <p:cNvSpPr/>
          <p:nvPr/>
        </p:nvSpPr>
        <p:spPr>
          <a:xfrm>
            <a:off x="0" y="-4184"/>
            <a:ext cx="12192000" cy="6862200"/>
          </a:xfrm>
          <a:prstGeom prst="rect">
            <a:avLst/>
          </a:prstGeom>
          <a:solidFill>
            <a:schemeClr val="dk1">
              <a:alpha val="3098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6" name="Google Shape;56;p5"/>
          <p:cNvSpPr txBox="1"/>
          <p:nvPr/>
        </p:nvSpPr>
        <p:spPr>
          <a:xfrm>
            <a:off x="1468192" y="2459504"/>
            <a:ext cx="9984300" cy="1662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NL" sz="6600" b="1">
                <a:solidFill>
                  <a:schemeClr val="lt1"/>
                </a:solidFill>
                <a:latin typeface="Roboto"/>
                <a:ea typeface="Roboto"/>
                <a:cs typeface="Roboto"/>
                <a:sym typeface="Roboto"/>
              </a:rPr>
              <a:t>Zelfdeterminatie</a:t>
            </a:r>
            <a:endParaRPr>
              <a:latin typeface="Roboto"/>
              <a:ea typeface="Roboto"/>
              <a:cs typeface="Roboto"/>
              <a:sym typeface="Roboto"/>
            </a:endParaRPr>
          </a:p>
          <a:p>
            <a:pPr marL="0" marR="0" lvl="0" indent="0" algn="l" rtl="0">
              <a:spcBef>
                <a:spcPts val="0"/>
              </a:spcBef>
              <a:spcAft>
                <a:spcPts val="0"/>
              </a:spcAft>
              <a:buNone/>
            </a:pPr>
            <a:r>
              <a:rPr lang="nl-NL" sz="3600">
                <a:solidFill>
                  <a:schemeClr val="lt1"/>
                </a:solidFill>
                <a:latin typeface="Roboto Light"/>
                <a:ea typeface="Roboto Light"/>
                <a:cs typeface="Roboto Light"/>
                <a:sym typeface="Roboto Light"/>
              </a:rPr>
              <a:t>Ik wil controle hebben!</a:t>
            </a:r>
            <a:endParaRPr sz="3600">
              <a:solidFill>
                <a:schemeClr val="lt1"/>
              </a:solidFill>
              <a:latin typeface="Roboto Light"/>
              <a:ea typeface="Roboto Light"/>
              <a:cs typeface="Roboto Light"/>
              <a:sym typeface="Roboto Light"/>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4" name="Graphic 3">
            <a:extLst>
              <a:ext uri="{FF2B5EF4-FFF2-40B4-BE49-F238E27FC236}">
                <a16:creationId xmlns:a16="http://schemas.microsoft.com/office/drawing/2014/main" id="{67925F80-D4F3-467D-8B45-A6752049C8F4}"/>
              </a:ext>
            </a:extLst>
          </p:cNvPr>
          <p:cNvGrpSpPr/>
          <p:nvPr/>
        </p:nvGrpSpPr>
        <p:grpSpPr>
          <a:xfrm>
            <a:off x="305333" y="220141"/>
            <a:ext cx="548640" cy="217740"/>
            <a:chOff x="305333" y="220141"/>
            <a:chExt cx="548640" cy="217740"/>
          </a:xfrm>
          <a:solidFill>
            <a:schemeClr val="tx1"/>
          </a:solidFill>
        </p:grpSpPr>
        <p:sp>
          <p:nvSpPr>
            <p:cNvPr id="5" name="Vrije vorm: vorm 4">
              <a:extLst>
                <a:ext uri="{FF2B5EF4-FFF2-40B4-BE49-F238E27FC236}">
                  <a16:creationId xmlns:a16="http://schemas.microsoft.com/office/drawing/2014/main" id="{CC69C13A-758E-42D2-9DFD-7154C4A4D9DF}"/>
                </a:ext>
              </a:extLst>
            </p:cNvPr>
            <p:cNvSpPr/>
            <p:nvPr/>
          </p:nvSpPr>
          <p:spPr>
            <a:xfrm>
              <a:off x="305333" y="280415"/>
              <a:ext cx="121920" cy="129539"/>
            </a:xfrm>
            <a:custGeom>
              <a:avLst/>
              <a:gdLst>
                <a:gd name="connsiteX0" fmla="*/ 67056 w 121920"/>
                <a:gd name="connsiteY0" fmla="*/ 132740 h 129539"/>
                <a:gd name="connsiteX1" fmla="*/ 0 w 121920"/>
                <a:gd name="connsiteY1" fmla="*/ 66522 h 129539"/>
                <a:gd name="connsiteX2" fmla="*/ 67056 w 121920"/>
                <a:gd name="connsiteY2" fmla="*/ 0 h 129539"/>
                <a:gd name="connsiteX3" fmla="*/ 123139 w 121920"/>
                <a:gd name="connsiteY3" fmla="*/ 31394 h 129539"/>
                <a:gd name="connsiteX4" fmla="*/ 92202 w 121920"/>
                <a:gd name="connsiteY4" fmla="*/ 49073 h 129539"/>
                <a:gd name="connsiteX5" fmla="*/ 66980 w 121920"/>
                <a:gd name="connsiteY5" fmla="*/ 35052 h 129539"/>
                <a:gd name="connsiteX6" fmla="*/ 35814 w 121920"/>
                <a:gd name="connsiteY6" fmla="*/ 66522 h 129539"/>
                <a:gd name="connsiteX7" fmla="*/ 66980 w 121920"/>
                <a:gd name="connsiteY7" fmla="*/ 97688 h 129539"/>
                <a:gd name="connsiteX8" fmla="*/ 94488 w 121920"/>
                <a:gd name="connsiteY8" fmla="*/ 81610 h 129539"/>
                <a:gd name="connsiteX9" fmla="*/ 126949 w 121920"/>
                <a:gd name="connsiteY9" fmla="*/ 96164 h 129539"/>
                <a:gd name="connsiteX10" fmla="*/ 67056 w 121920"/>
                <a:gd name="connsiteY10" fmla="*/ 132740 h 129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 h="129539">
                  <a:moveTo>
                    <a:pt x="67056" y="132740"/>
                  </a:moveTo>
                  <a:cubicBezTo>
                    <a:pt x="28880" y="132740"/>
                    <a:pt x="0" y="104394"/>
                    <a:pt x="0" y="66522"/>
                  </a:cubicBezTo>
                  <a:cubicBezTo>
                    <a:pt x="0" y="28575"/>
                    <a:pt x="28804" y="0"/>
                    <a:pt x="67056" y="0"/>
                  </a:cubicBezTo>
                  <a:cubicBezTo>
                    <a:pt x="91973" y="0"/>
                    <a:pt x="113005" y="12497"/>
                    <a:pt x="123139" y="31394"/>
                  </a:cubicBezTo>
                  <a:lnTo>
                    <a:pt x="92202" y="49073"/>
                  </a:lnTo>
                  <a:cubicBezTo>
                    <a:pt x="87554" y="40538"/>
                    <a:pt x="78181" y="35052"/>
                    <a:pt x="66980" y="35052"/>
                  </a:cubicBezTo>
                  <a:cubicBezTo>
                    <a:pt x="48768" y="35052"/>
                    <a:pt x="35814" y="48539"/>
                    <a:pt x="35814" y="66522"/>
                  </a:cubicBezTo>
                  <a:cubicBezTo>
                    <a:pt x="35814" y="84201"/>
                    <a:pt x="48768" y="97688"/>
                    <a:pt x="66980" y="97688"/>
                  </a:cubicBezTo>
                  <a:cubicBezTo>
                    <a:pt x="79477" y="97688"/>
                    <a:pt x="89611" y="91744"/>
                    <a:pt x="94488" y="81610"/>
                  </a:cubicBezTo>
                  <a:lnTo>
                    <a:pt x="126949" y="96164"/>
                  </a:lnTo>
                  <a:cubicBezTo>
                    <a:pt x="117500" y="118186"/>
                    <a:pt x="94336" y="132740"/>
                    <a:pt x="67056" y="132740"/>
                  </a:cubicBezTo>
                  <a:close/>
                </a:path>
              </a:pathLst>
            </a:custGeom>
            <a:grpFill/>
            <a:ln w="7620" cap="flat">
              <a:noFill/>
              <a:prstDash val="solid"/>
              <a:miter/>
            </a:ln>
          </p:spPr>
          <p:txBody>
            <a:bodyPr rtlCol="0" anchor="ctr"/>
            <a:lstStyle/>
            <a:p>
              <a:endParaRPr lang="nl-NL" dirty="0"/>
            </a:p>
          </p:txBody>
        </p:sp>
        <p:sp>
          <p:nvSpPr>
            <p:cNvPr id="6" name="Vrije vorm: vorm 5">
              <a:extLst>
                <a:ext uri="{FF2B5EF4-FFF2-40B4-BE49-F238E27FC236}">
                  <a16:creationId xmlns:a16="http://schemas.microsoft.com/office/drawing/2014/main" id="{EA708F71-2EA5-48C0-B018-B8CC6009BDEC}"/>
                </a:ext>
              </a:extLst>
            </p:cNvPr>
            <p:cNvSpPr/>
            <p:nvPr/>
          </p:nvSpPr>
          <p:spPr>
            <a:xfrm>
              <a:off x="441350" y="282243"/>
              <a:ext cx="114300" cy="129539"/>
            </a:xfrm>
            <a:custGeom>
              <a:avLst/>
              <a:gdLst>
                <a:gd name="connsiteX0" fmla="*/ 121310 w 114300"/>
                <a:gd name="connsiteY0" fmla="*/ 69951 h 129539"/>
                <a:gd name="connsiteX1" fmla="*/ 60503 w 114300"/>
                <a:gd name="connsiteY1" fmla="*/ 131749 h 129539"/>
                <a:gd name="connsiteX2" fmla="*/ 0 w 114300"/>
                <a:gd name="connsiteY2" fmla="*/ 69951 h 129539"/>
                <a:gd name="connsiteX3" fmla="*/ 0 w 114300"/>
                <a:gd name="connsiteY3" fmla="*/ 0 h 129539"/>
                <a:gd name="connsiteX4" fmla="*/ 36347 w 114300"/>
                <a:gd name="connsiteY4" fmla="*/ 0 h 129539"/>
                <a:gd name="connsiteX5" fmla="*/ 36347 w 114300"/>
                <a:gd name="connsiteY5" fmla="*/ 69951 h 129539"/>
                <a:gd name="connsiteX6" fmla="*/ 60503 w 114300"/>
                <a:gd name="connsiteY6" fmla="*/ 96697 h 129539"/>
                <a:gd name="connsiteX7" fmla="*/ 84658 w 114300"/>
                <a:gd name="connsiteY7" fmla="*/ 69951 h 129539"/>
                <a:gd name="connsiteX8" fmla="*/ 84658 w 114300"/>
                <a:gd name="connsiteY8" fmla="*/ 0 h 129539"/>
                <a:gd name="connsiteX9" fmla="*/ 121310 w 114300"/>
                <a:gd name="connsiteY9" fmla="*/ 0 h 129539"/>
                <a:gd name="connsiteX10" fmla="*/ 121310 w 114300"/>
                <a:gd name="connsiteY10" fmla="*/ 69951 h 129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4300" h="129539">
                  <a:moveTo>
                    <a:pt x="121310" y="69951"/>
                  </a:moveTo>
                  <a:cubicBezTo>
                    <a:pt x="121310" y="106298"/>
                    <a:pt x="96393" y="131749"/>
                    <a:pt x="60503" y="131749"/>
                  </a:cubicBezTo>
                  <a:cubicBezTo>
                    <a:pt x="24917" y="131749"/>
                    <a:pt x="0" y="106298"/>
                    <a:pt x="0" y="69951"/>
                  </a:cubicBezTo>
                  <a:lnTo>
                    <a:pt x="0" y="0"/>
                  </a:lnTo>
                  <a:lnTo>
                    <a:pt x="36347" y="0"/>
                  </a:lnTo>
                  <a:lnTo>
                    <a:pt x="36347" y="69951"/>
                  </a:lnTo>
                  <a:cubicBezTo>
                    <a:pt x="36347" y="86334"/>
                    <a:pt x="45720" y="96697"/>
                    <a:pt x="60503" y="96697"/>
                  </a:cubicBezTo>
                  <a:cubicBezTo>
                    <a:pt x="75286" y="96697"/>
                    <a:pt x="84658" y="86334"/>
                    <a:pt x="84658" y="69951"/>
                  </a:cubicBezTo>
                  <a:lnTo>
                    <a:pt x="84658" y="0"/>
                  </a:lnTo>
                  <a:lnTo>
                    <a:pt x="121310" y="0"/>
                  </a:lnTo>
                  <a:lnTo>
                    <a:pt x="121310" y="69951"/>
                  </a:lnTo>
                  <a:close/>
                </a:path>
              </a:pathLst>
            </a:custGeom>
            <a:grpFill/>
            <a:ln w="7620" cap="flat">
              <a:noFill/>
              <a:prstDash val="solid"/>
              <a:miter/>
            </a:ln>
          </p:spPr>
          <p:txBody>
            <a:bodyPr rtlCol="0" anchor="ctr"/>
            <a:lstStyle/>
            <a:p>
              <a:endParaRPr lang="nl-NL" dirty="0"/>
            </a:p>
          </p:txBody>
        </p:sp>
        <p:sp>
          <p:nvSpPr>
            <p:cNvPr id="7" name="Vrije vorm: vorm 6">
              <a:extLst>
                <a:ext uri="{FF2B5EF4-FFF2-40B4-BE49-F238E27FC236}">
                  <a16:creationId xmlns:a16="http://schemas.microsoft.com/office/drawing/2014/main" id="{88A24C1F-D99F-4569-AF79-84B7892FA987}"/>
                </a:ext>
              </a:extLst>
            </p:cNvPr>
            <p:cNvSpPr/>
            <p:nvPr/>
          </p:nvSpPr>
          <p:spPr>
            <a:xfrm>
              <a:off x="579577" y="282091"/>
              <a:ext cx="76200" cy="121919"/>
            </a:xfrm>
            <a:custGeom>
              <a:avLst/>
              <a:gdLst>
                <a:gd name="connsiteX0" fmla="*/ 78181 w 76200"/>
                <a:gd name="connsiteY0" fmla="*/ 34823 h 121919"/>
                <a:gd name="connsiteX1" fmla="*/ 36347 w 76200"/>
                <a:gd name="connsiteY1" fmla="*/ 34823 h 121919"/>
                <a:gd name="connsiteX2" fmla="*/ 36347 w 76200"/>
                <a:gd name="connsiteY2" fmla="*/ 129463 h 121919"/>
                <a:gd name="connsiteX3" fmla="*/ 0 w 76200"/>
                <a:gd name="connsiteY3" fmla="*/ 129463 h 121919"/>
                <a:gd name="connsiteX4" fmla="*/ 0 w 76200"/>
                <a:gd name="connsiteY4" fmla="*/ 0 h 121919"/>
                <a:gd name="connsiteX5" fmla="*/ 78181 w 76200"/>
                <a:gd name="connsiteY5" fmla="*/ 0 h 121919"/>
                <a:gd name="connsiteX6" fmla="*/ 78181 w 76200"/>
                <a:gd name="connsiteY6" fmla="*/ 34823 h 121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200" h="121919">
                  <a:moveTo>
                    <a:pt x="78181" y="34823"/>
                  </a:moveTo>
                  <a:lnTo>
                    <a:pt x="36347" y="34823"/>
                  </a:lnTo>
                  <a:lnTo>
                    <a:pt x="36347" y="129463"/>
                  </a:lnTo>
                  <a:lnTo>
                    <a:pt x="0" y="129463"/>
                  </a:lnTo>
                  <a:lnTo>
                    <a:pt x="0" y="0"/>
                  </a:lnTo>
                  <a:lnTo>
                    <a:pt x="78181" y="0"/>
                  </a:lnTo>
                  <a:lnTo>
                    <a:pt x="78181" y="34823"/>
                  </a:lnTo>
                  <a:close/>
                </a:path>
              </a:pathLst>
            </a:custGeom>
            <a:grpFill/>
            <a:ln w="7620" cap="flat">
              <a:noFill/>
              <a:prstDash val="solid"/>
              <a:miter/>
            </a:ln>
          </p:spPr>
          <p:txBody>
            <a:bodyPr rtlCol="0" anchor="ctr"/>
            <a:lstStyle/>
            <a:p>
              <a:endParaRPr lang="nl-NL" dirty="0"/>
            </a:p>
          </p:txBody>
        </p:sp>
        <p:sp>
          <p:nvSpPr>
            <p:cNvPr id="8" name="Vrije vorm: vorm 7">
              <a:extLst>
                <a:ext uri="{FF2B5EF4-FFF2-40B4-BE49-F238E27FC236}">
                  <a16:creationId xmlns:a16="http://schemas.microsoft.com/office/drawing/2014/main" id="{BE771A5C-222B-449C-874D-8F93554B504C}"/>
                </a:ext>
              </a:extLst>
            </p:cNvPr>
            <p:cNvSpPr/>
            <p:nvPr/>
          </p:nvSpPr>
          <p:spPr>
            <a:xfrm>
              <a:off x="669265" y="220141"/>
              <a:ext cx="38100" cy="190499"/>
            </a:xfrm>
            <a:custGeom>
              <a:avLst/>
              <a:gdLst>
                <a:gd name="connsiteX0" fmla="*/ 44653 w 38100"/>
                <a:gd name="connsiteY0" fmla="*/ 22098 h 190499"/>
                <a:gd name="connsiteX1" fmla="*/ 22327 w 38100"/>
                <a:gd name="connsiteY1" fmla="*/ 44424 h 190499"/>
                <a:gd name="connsiteX2" fmla="*/ 0 w 38100"/>
                <a:gd name="connsiteY2" fmla="*/ 22098 h 190499"/>
                <a:gd name="connsiteX3" fmla="*/ 22327 w 38100"/>
                <a:gd name="connsiteY3" fmla="*/ 0 h 190499"/>
                <a:gd name="connsiteX4" fmla="*/ 44653 w 38100"/>
                <a:gd name="connsiteY4" fmla="*/ 22098 h 190499"/>
                <a:gd name="connsiteX5" fmla="*/ 40691 w 38100"/>
                <a:gd name="connsiteY5" fmla="*/ 61874 h 190499"/>
                <a:gd name="connsiteX6" fmla="*/ 40691 w 38100"/>
                <a:gd name="connsiteY6" fmla="*/ 191413 h 190499"/>
                <a:gd name="connsiteX7" fmla="*/ 4039 w 38100"/>
                <a:gd name="connsiteY7" fmla="*/ 191413 h 190499"/>
                <a:gd name="connsiteX8" fmla="*/ 4039 w 38100"/>
                <a:gd name="connsiteY8" fmla="*/ 61874 h 190499"/>
                <a:gd name="connsiteX9" fmla="*/ 40691 w 38100"/>
                <a:gd name="connsiteY9" fmla="*/ 61874 h 19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100" h="190499">
                  <a:moveTo>
                    <a:pt x="44653" y="22098"/>
                  </a:moveTo>
                  <a:cubicBezTo>
                    <a:pt x="44653" y="34290"/>
                    <a:pt x="34519" y="44424"/>
                    <a:pt x="22327" y="44424"/>
                  </a:cubicBezTo>
                  <a:cubicBezTo>
                    <a:pt x="10135" y="44424"/>
                    <a:pt x="0" y="34290"/>
                    <a:pt x="0" y="22098"/>
                  </a:cubicBezTo>
                  <a:cubicBezTo>
                    <a:pt x="0" y="10135"/>
                    <a:pt x="10135" y="0"/>
                    <a:pt x="22327" y="0"/>
                  </a:cubicBezTo>
                  <a:cubicBezTo>
                    <a:pt x="34519" y="76"/>
                    <a:pt x="44653" y="10211"/>
                    <a:pt x="44653" y="22098"/>
                  </a:cubicBezTo>
                  <a:close/>
                  <a:moveTo>
                    <a:pt x="40691" y="61874"/>
                  </a:moveTo>
                  <a:lnTo>
                    <a:pt x="40691" y="191413"/>
                  </a:lnTo>
                  <a:lnTo>
                    <a:pt x="4039" y="191413"/>
                  </a:lnTo>
                  <a:lnTo>
                    <a:pt x="4039" y="61874"/>
                  </a:lnTo>
                  <a:lnTo>
                    <a:pt x="40691" y="61874"/>
                  </a:lnTo>
                  <a:close/>
                </a:path>
              </a:pathLst>
            </a:custGeom>
            <a:grpFill/>
            <a:ln w="7620" cap="flat">
              <a:noFill/>
              <a:prstDash val="solid"/>
              <a:miter/>
            </a:ln>
          </p:spPr>
          <p:txBody>
            <a:bodyPr rtlCol="0" anchor="ctr"/>
            <a:lstStyle/>
            <a:p>
              <a:endParaRPr lang="nl-NL" dirty="0"/>
            </a:p>
          </p:txBody>
        </p:sp>
        <p:sp>
          <p:nvSpPr>
            <p:cNvPr id="9" name="Vrije vorm: vorm 8">
              <a:extLst>
                <a:ext uri="{FF2B5EF4-FFF2-40B4-BE49-F238E27FC236}">
                  <a16:creationId xmlns:a16="http://schemas.microsoft.com/office/drawing/2014/main" id="{0F8DCE18-D319-4A91-BE8C-F07DFC021B15}"/>
                </a:ext>
              </a:extLst>
            </p:cNvPr>
            <p:cNvSpPr/>
            <p:nvPr/>
          </p:nvSpPr>
          <p:spPr>
            <a:xfrm>
              <a:off x="727177" y="280338"/>
              <a:ext cx="129540" cy="129539"/>
            </a:xfrm>
            <a:custGeom>
              <a:avLst/>
              <a:gdLst>
                <a:gd name="connsiteX0" fmla="*/ 132436 w 129540"/>
                <a:gd name="connsiteY0" fmla="*/ 66522 h 129539"/>
                <a:gd name="connsiteX1" fmla="*/ 66218 w 129540"/>
                <a:gd name="connsiteY1" fmla="*/ 132740 h 129539"/>
                <a:gd name="connsiteX2" fmla="*/ 0 w 129540"/>
                <a:gd name="connsiteY2" fmla="*/ 66522 h 129539"/>
                <a:gd name="connsiteX3" fmla="*/ 66218 w 129540"/>
                <a:gd name="connsiteY3" fmla="*/ 0 h 129539"/>
                <a:gd name="connsiteX4" fmla="*/ 132436 w 129540"/>
                <a:gd name="connsiteY4" fmla="*/ 66522 h 129539"/>
                <a:gd name="connsiteX5" fmla="*/ 35814 w 129540"/>
                <a:gd name="connsiteY5" fmla="*/ 66522 h 129539"/>
                <a:gd name="connsiteX6" fmla="*/ 66218 w 129540"/>
                <a:gd name="connsiteY6" fmla="*/ 97688 h 129539"/>
                <a:gd name="connsiteX7" fmla="*/ 96622 w 129540"/>
                <a:gd name="connsiteY7" fmla="*/ 66522 h 129539"/>
                <a:gd name="connsiteX8" fmla="*/ 66218 w 129540"/>
                <a:gd name="connsiteY8" fmla="*/ 35052 h 129539"/>
                <a:gd name="connsiteX9" fmla="*/ 35814 w 129540"/>
                <a:gd name="connsiteY9" fmla="*/ 66522 h 129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9540" h="129539">
                  <a:moveTo>
                    <a:pt x="132436" y="66522"/>
                  </a:moveTo>
                  <a:cubicBezTo>
                    <a:pt x="132436" y="104470"/>
                    <a:pt x="103632" y="132740"/>
                    <a:pt x="66218" y="132740"/>
                  </a:cubicBezTo>
                  <a:cubicBezTo>
                    <a:pt x="28575" y="132740"/>
                    <a:pt x="0" y="104394"/>
                    <a:pt x="0" y="66522"/>
                  </a:cubicBezTo>
                  <a:cubicBezTo>
                    <a:pt x="0" y="28575"/>
                    <a:pt x="28575" y="0"/>
                    <a:pt x="66218" y="0"/>
                  </a:cubicBezTo>
                  <a:cubicBezTo>
                    <a:pt x="103632" y="0"/>
                    <a:pt x="132436" y="28575"/>
                    <a:pt x="132436" y="66522"/>
                  </a:cubicBezTo>
                  <a:close/>
                  <a:moveTo>
                    <a:pt x="35814" y="66522"/>
                  </a:moveTo>
                  <a:cubicBezTo>
                    <a:pt x="35814" y="84201"/>
                    <a:pt x="48768" y="97688"/>
                    <a:pt x="66218" y="97688"/>
                  </a:cubicBezTo>
                  <a:cubicBezTo>
                    <a:pt x="83363" y="97688"/>
                    <a:pt x="96622" y="84201"/>
                    <a:pt x="96622" y="66522"/>
                  </a:cubicBezTo>
                  <a:cubicBezTo>
                    <a:pt x="96622" y="48311"/>
                    <a:pt x="83363" y="35052"/>
                    <a:pt x="66218" y="35052"/>
                  </a:cubicBezTo>
                  <a:cubicBezTo>
                    <a:pt x="48844" y="35128"/>
                    <a:pt x="35814" y="48311"/>
                    <a:pt x="35814" y="66522"/>
                  </a:cubicBezTo>
                  <a:close/>
                </a:path>
              </a:pathLst>
            </a:custGeom>
            <a:grpFill/>
            <a:ln w="7620" cap="flat">
              <a:noFill/>
              <a:prstDash val="solid"/>
              <a:miter/>
            </a:ln>
          </p:spPr>
          <p:txBody>
            <a:bodyPr rtlCol="0" anchor="ctr"/>
            <a:lstStyle/>
            <a:p>
              <a:endParaRPr lang="nl-NL" dirty="0"/>
            </a:p>
          </p:txBody>
        </p:sp>
      </p:grpSp>
      <p:sp>
        <p:nvSpPr>
          <p:cNvPr id="10" name="Tekstvak 9">
            <a:extLst>
              <a:ext uri="{FF2B5EF4-FFF2-40B4-BE49-F238E27FC236}">
                <a16:creationId xmlns:a16="http://schemas.microsoft.com/office/drawing/2014/main" id="{FA7B42E1-0627-4B12-BBAD-9CA0467C1A1D}"/>
              </a:ext>
            </a:extLst>
          </p:cNvPr>
          <p:cNvSpPr txBox="1"/>
          <p:nvPr/>
        </p:nvSpPr>
        <p:spPr>
          <a:xfrm>
            <a:off x="856716" y="583200"/>
            <a:ext cx="9944634" cy="755355"/>
          </a:xfrm>
          <a:prstGeom prst="rect">
            <a:avLst/>
          </a:prstGeom>
          <a:noFill/>
        </p:spPr>
        <p:txBody>
          <a:bodyPr wrap="square" lIns="0" rIns="0" rtlCol="0" anchor="ctr">
            <a:noAutofit/>
          </a:bodyPr>
          <a:lstStyle/>
          <a:p>
            <a:pPr>
              <a:lnSpc>
                <a:spcPct val="80000"/>
              </a:lnSpc>
            </a:pPr>
            <a:r>
              <a:rPr lang="nl-NL" sz="3600" b="1" dirty="0">
                <a:solidFill>
                  <a:srgbClr val="2ADC5D"/>
                </a:solidFill>
                <a:latin typeface="Fellix" pitchFamily="2" charset="77"/>
                <a:cs typeface="Arial"/>
              </a:rPr>
              <a:t>7 Unpredictability &amp; Curiosity</a:t>
            </a:r>
            <a:endParaRPr lang="nl-NL" b="1" dirty="0">
              <a:solidFill>
                <a:srgbClr val="2ADC5D"/>
              </a:solidFill>
              <a:latin typeface="Fellix" pitchFamily="2" charset="77"/>
            </a:endParaRPr>
          </a:p>
        </p:txBody>
      </p:sp>
      <p:sp>
        <p:nvSpPr>
          <p:cNvPr id="12" name="Vrije vorm: vorm 11">
            <a:extLst>
              <a:ext uri="{FF2B5EF4-FFF2-40B4-BE49-F238E27FC236}">
                <a16:creationId xmlns:a16="http://schemas.microsoft.com/office/drawing/2014/main" id="{E5C1CFFE-9DC8-4C1D-8517-5F11C6C851DD}"/>
              </a:ext>
            </a:extLst>
          </p:cNvPr>
          <p:cNvSpPr/>
          <p:nvPr/>
        </p:nvSpPr>
        <p:spPr>
          <a:xfrm>
            <a:off x="11163300" y="0"/>
            <a:ext cx="1028700" cy="1028700"/>
          </a:xfrm>
          <a:custGeom>
            <a:avLst/>
            <a:gdLst>
              <a:gd name="connsiteX0" fmla="*/ 0 w 1028700"/>
              <a:gd name="connsiteY0" fmla="*/ 0 h 1028700"/>
              <a:gd name="connsiteX1" fmla="*/ 1028700 w 1028700"/>
              <a:gd name="connsiteY1" fmla="*/ 0 h 1028700"/>
              <a:gd name="connsiteX2" fmla="*/ 1028700 w 1028700"/>
              <a:gd name="connsiteY2" fmla="*/ 1028700 h 1028700"/>
              <a:gd name="connsiteX3" fmla="*/ 0 w 1028700"/>
              <a:gd name="connsiteY3" fmla="*/ 1028700 h 1028700"/>
            </a:gdLst>
            <a:ahLst/>
            <a:cxnLst>
              <a:cxn ang="0">
                <a:pos x="connsiteX0" y="connsiteY0"/>
              </a:cxn>
              <a:cxn ang="0">
                <a:pos x="connsiteX1" y="connsiteY1"/>
              </a:cxn>
              <a:cxn ang="0">
                <a:pos x="connsiteX2" y="connsiteY2"/>
              </a:cxn>
              <a:cxn ang="0">
                <a:pos x="connsiteX3" y="connsiteY3"/>
              </a:cxn>
            </a:cxnLst>
            <a:rect l="l" t="t" r="r" b="b"/>
            <a:pathLst>
              <a:path w="1028700" h="1028700">
                <a:moveTo>
                  <a:pt x="0" y="0"/>
                </a:moveTo>
                <a:lnTo>
                  <a:pt x="1028700" y="0"/>
                </a:lnTo>
                <a:lnTo>
                  <a:pt x="1028700" y="1028700"/>
                </a:lnTo>
                <a:lnTo>
                  <a:pt x="0" y="1028700"/>
                </a:lnTo>
                <a:close/>
              </a:path>
            </a:pathLst>
          </a:custGeom>
          <a:solidFill>
            <a:srgbClr val="2ADC5D"/>
          </a:solidFill>
          <a:ln w="7620" cap="flat">
            <a:noFill/>
            <a:prstDash val="solid"/>
            <a:miter/>
          </a:ln>
        </p:spPr>
        <p:txBody>
          <a:bodyPr rtlCol="0" anchor="ctr"/>
          <a:lstStyle/>
          <a:p>
            <a:endParaRPr lang="nl-NL" dirty="0"/>
          </a:p>
        </p:txBody>
      </p:sp>
      <p:sp>
        <p:nvSpPr>
          <p:cNvPr id="13" name="Vrije vorm: vorm 12">
            <a:extLst>
              <a:ext uri="{FF2B5EF4-FFF2-40B4-BE49-F238E27FC236}">
                <a16:creationId xmlns:a16="http://schemas.microsoft.com/office/drawing/2014/main" id="{92739C17-F9C9-455B-926F-3CCB3D0FF765}"/>
              </a:ext>
            </a:extLst>
          </p:cNvPr>
          <p:cNvSpPr/>
          <p:nvPr/>
        </p:nvSpPr>
        <p:spPr>
          <a:xfrm>
            <a:off x="11525250" y="361950"/>
            <a:ext cx="304800" cy="304800"/>
          </a:xfrm>
          <a:custGeom>
            <a:avLst/>
            <a:gdLst>
              <a:gd name="connsiteX0" fmla="*/ 69418 w 304800"/>
              <a:gd name="connsiteY0" fmla="*/ 304800 h 304800"/>
              <a:gd name="connsiteX1" fmla="*/ 304800 w 304800"/>
              <a:gd name="connsiteY1" fmla="*/ 304800 h 304800"/>
              <a:gd name="connsiteX2" fmla="*/ 304800 w 304800"/>
              <a:gd name="connsiteY2" fmla="*/ 235382 h 304800"/>
              <a:gd name="connsiteX3" fmla="*/ 118415 w 304800"/>
              <a:gd name="connsiteY3" fmla="*/ 235382 h 304800"/>
              <a:gd name="connsiteX4" fmla="*/ 304800 w 304800"/>
              <a:gd name="connsiteY4" fmla="*/ 49073 h 304800"/>
              <a:gd name="connsiteX5" fmla="*/ 255727 w 304800"/>
              <a:gd name="connsiteY5" fmla="*/ 0 h 304800"/>
              <a:gd name="connsiteX6" fmla="*/ 69418 w 304800"/>
              <a:gd name="connsiteY6" fmla="*/ 186385 h 304800"/>
              <a:gd name="connsiteX7" fmla="*/ 69418 w 304800"/>
              <a:gd name="connsiteY7" fmla="*/ 0 h 304800"/>
              <a:gd name="connsiteX8" fmla="*/ 0 w 304800"/>
              <a:gd name="connsiteY8" fmla="*/ 0 h 304800"/>
              <a:gd name="connsiteX9" fmla="*/ 0 w 304800"/>
              <a:gd name="connsiteY9" fmla="*/ 235382 h 304800"/>
              <a:gd name="connsiteX10" fmla="*/ 0 w 304800"/>
              <a:gd name="connsiteY10" fmla="*/ 3048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4800" h="304800">
                <a:moveTo>
                  <a:pt x="69418" y="304800"/>
                </a:moveTo>
                <a:lnTo>
                  <a:pt x="304800" y="304800"/>
                </a:lnTo>
                <a:lnTo>
                  <a:pt x="304800" y="235382"/>
                </a:lnTo>
                <a:lnTo>
                  <a:pt x="118415" y="235382"/>
                </a:lnTo>
                <a:lnTo>
                  <a:pt x="304800" y="49073"/>
                </a:lnTo>
                <a:lnTo>
                  <a:pt x="255727" y="0"/>
                </a:lnTo>
                <a:lnTo>
                  <a:pt x="69418" y="186385"/>
                </a:lnTo>
                <a:lnTo>
                  <a:pt x="69418" y="0"/>
                </a:lnTo>
                <a:lnTo>
                  <a:pt x="0" y="0"/>
                </a:lnTo>
                <a:lnTo>
                  <a:pt x="0" y="235382"/>
                </a:lnTo>
                <a:lnTo>
                  <a:pt x="0" y="304800"/>
                </a:lnTo>
                <a:close/>
              </a:path>
            </a:pathLst>
          </a:custGeom>
          <a:solidFill>
            <a:srgbClr val="FFFFFF"/>
          </a:solidFill>
          <a:ln w="7620" cap="flat">
            <a:noFill/>
            <a:prstDash val="solid"/>
            <a:miter/>
          </a:ln>
        </p:spPr>
        <p:txBody>
          <a:bodyPr rtlCol="0" anchor="ctr"/>
          <a:lstStyle/>
          <a:p>
            <a:endParaRPr lang="nl-NL" dirty="0"/>
          </a:p>
        </p:txBody>
      </p:sp>
      <p:sp>
        <p:nvSpPr>
          <p:cNvPr id="2" name="TextBox 1">
            <a:extLst>
              <a:ext uri="{FF2B5EF4-FFF2-40B4-BE49-F238E27FC236}">
                <a16:creationId xmlns:a16="http://schemas.microsoft.com/office/drawing/2014/main" id="{A7CC4E6A-4315-CF48-90E7-F8FFEAC93F61}"/>
              </a:ext>
            </a:extLst>
          </p:cNvPr>
          <p:cNvSpPr txBox="1"/>
          <p:nvPr/>
        </p:nvSpPr>
        <p:spPr>
          <a:xfrm>
            <a:off x="740056" y="1338555"/>
            <a:ext cx="10306584" cy="3730380"/>
          </a:xfrm>
          <a:prstGeom prst="rect">
            <a:avLst/>
          </a:prstGeom>
          <a:noFill/>
        </p:spPr>
        <p:txBody>
          <a:bodyPr wrap="square" rtlCol="0">
            <a:spAutoFit/>
          </a:bodyPr>
          <a:lstStyle/>
          <a:p>
            <a:pPr>
              <a:lnSpc>
                <a:spcPct val="150000"/>
              </a:lnSpc>
            </a:pPr>
            <a:r>
              <a:rPr lang="nl-NL" sz="1600" b="1">
                <a:solidFill>
                  <a:srgbClr val="2ADC5D"/>
                </a:solidFill>
                <a:latin typeface="Fellix" pitchFamily="2" charset="77"/>
              </a:rPr>
              <a:t>Glowing Choice </a:t>
            </a:r>
            <a:r>
              <a:rPr lang="nl-NL" sz="1600">
                <a:solidFill>
                  <a:srgbClr val="2ADC5D"/>
                </a:solidFill>
                <a:latin typeface="Fellix" pitchFamily="2" charset="77"/>
              </a:rPr>
              <a:t>(28) Hier is iets interessants. Kom verder!</a:t>
            </a:r>
          </a:p>
          <a:p>
            <a:pPr>
              <a:lnSpc>
                <a:spcPct val="150000"/>
              </a:lnSpc>
            </a:pPr>
            <a:r>
              <a:rPr lang="nl-NL" sz="1600" b="1">
                <a:solidFill>
                  <a:srgbClr val="2ADC5D"/>
                </a:solidFill>
                <a:latin typeface="Fellix" pitchFamily="2" charset="77"/>
              </a:rPr>
              <a:t>MiniQuests </a:t>
            </a:r>
            <a:r>
              <a:rPr lang="nl-NL" sz="1600">
                <a:solidFill>
                  <a:srgbClr val="2ADC5D"/>
                </a:solidFill>
                <a:latin typeface="Fellix" pitchFamily="2" charset="77"/>
              </a:rPr>
              <a:t>() We hebben nog andere leuke dingen voor je te doen.</a:t>
            </a:r>
            <a:endParaRPr lang="nl-NL" sz="1600" b="1">
              <a:solidFill>
                <a:srgbClr val="2ADC5D"/>
              </a:solidFill>
              <a:latin typeface="Fellix" pitchFamily="2" charset="77"/>
            </a:endParaRPr>
          </a:p>
          <a:p>
            <a:pPr>
              <a:lnSpc>
                <a:spcPct val="150000"/>
              </a:lnSpc>
            </a:pPr>
            <a:r>
              <a:rPr lang="nl-NL" sz="1600" b="1">
                <a:solidFill>
                  <a:srgbClr val="2ADC5D"/>
                </a:solidFill>
                <a:latin typeface="Fellix" pitchFamily="2" charset="77"/>
              </a:rPr>
              <a:t>Visual Storytelling </a:t>
            </a:r>
            <a:r>
              <a:rPr lang="nl-NL" sz="1600">
                <a:solidFill>
                  <a:srgbClr val="2ADC5D"/>
                </a:solidFill>
                <a:latin typeface="Fellix" pitchFamily="2" charset="77"/>
              </a:rPr>
              <a:t>() Bestudeer alles als je het hele verhaal wilt weten.</a:t>
            </a:r>
            <a:endParaRPr lang="nl-NL" sz="1600" b="1">
              <a:solidFill>
                <a:srgbClr val="2ADC5D"/>
              </a:solidFill>
              <a:latin typeface="Fellix" pitchFamily="2" charset="77"/>
            </a:endParaRPr>
          </a:p>
          <a:p>
            <a:pPr>
              <a:lnSpc>
                <a:spcPct val="150000"/>
              </a:lnSpc>
            </a:pPr>
            <a:r>
              <a:rPr lang="nl-NL" sz="1600" b="1">
                <a:solidFill>
                  <a:srgbClr val="2ADC5D"/>
                </a:solidFill>
                <a:latin typeface="Fellix" pitchFamily="2" charset="77"/>
              </a:rPr>
              <a:t>Easter Eggs </a:t>
            </a:r>
            <a:r>
              <a:rPr lang="nl-NL" sz="1600">
                <a:solidFill>
                  <a:srgbClr val="2ADC5D"/>
                </a:solidFill>
                <a:latin typeface="Fellix" pitchFamily="2" charset="77"/>
              </a:rPr>
              <a:t>() Als je goed genoeg zoekt, dan hebben we een verrassing voor je!</a:t>
            </a:r>
          </a:p>
          <a:p>
            <a:pPr>
              <a:lnSpc>
                <a:spcPct val="150000"/>
              </a:lnSpc>
            </a:pPr>
            <a:r>
              <a:rPr lang="nl-NL" sz="1600" b="1">
                <a:solidFill>
                  <a:srgbClr val="2ADC5D"/>
                </a:solidFill>
                <a:latin typeface="Fellix" pitchFamily="2" charset="77"/>
              </a:rPr>
              <a:t>Mystery Box/Random Rewards </a:t>
            </a:r>
            <a:r>
              <a:rPr lang="nl-NL" sz="1600">
                <a:solidFill>
                  <a:srgbClr val="2ADC5D"/>
                </a:solidFill>
                <a:latin typeface="Fellix" pitchFamily="2" charset="77"/>
              </a:rPr>
              <a:t>(72) Wat zou ik krijgen?</a:t>
            </a:r>
            <a:endParaRPr lang="nl-NL" sz="1600" b="1">
              <a:solidFill>
                <a:srgbClr val="2ADC5D"/>
              </a:solidFill>
              <a:latin typeface="Fellix" pitchFamily="2" charset="77"/>
            </a:endParaRPr>
          </a:p>
          <a:p>
            <a:pPr>
              <a:lnSpc>
                <a:spcPct val="150000"/>
              </a:lnSpc>
            </a:pPr>
            <a:r>
              <a:rPr lang="nl-NL" sz="1600" b="1">
                <a:solidFill>
                  <a:srgbClr val="2ADC5D"/>
                </a:solidFill>
                <a:latin typeface="Fellix" pitchFamily="2" charset="77"/>
              </a:rPr>
              <a:t>Obvious Wonder </a:t>
            </a:r>
            <a:r>
              <a:rPr lang="nl-NL" sz="1600">
                <a:solidFill>
                  <a:srgbClr val="2ADC5D"/>
                </a:solidFill>
                <a:latin typeface="Fellix" pitchFamily="2" charset="77"/>
              </a:rPr>
              <a:t>(87) Vanuit een ander perspectief kun je zien hoe bijzonder iets is.</a:t>
            </a:r>
            <a:endParaRPr lang="nl-NL" sz="1600" b="1">
              <a:solidFill>
                <a:srgbClr val="2ADC5D"/>
              </a:solidFill>
              <a:latin typeface="Fellix" pitchFamily="2" charset="77"/>
            </a:endParaRPr>
          </a:p>
          <a:p>
            <a:pPr>
              <a:lnSpc>
                <a:spcPct val="150000"/>
              </a:lnSpc>
            </a:pPr>
            <a:r>
              <a:rPr lang="nl-NL" sz="1600" b="1">
                <a:solidFill>
                  <a:srgbClr val="2ADC5D"/>
                </a:solidFill>
                <a:latin typeface="Fellix" pitchFamily="2" charset="77"/>
              </a:rPr>
              <a:t>Rolling Rewards </a:t>
            </a:r>
            <a:r>
              <a:rPr lang="nl-NL" sz="1600">
                <a:solidFill>
                  <a:srgbClr val="2ADC5D"/>
                </a:solidFill>
                <a:latin typeface="Fellix" pitchFamily="2" charset="77"/>
              </a:rPr>
              <a:t>(74) Als je maar lang genoeg meedoet win je misschien...</a:t>
            </a:r>
            <a:endParaRPr lang="nl-NL" sz="1600" b="1">
              <a:solidFill>
                <a:srgbClr val="2ADC5D"/>
              </a:solidFill>
              <a:latin typeface="Fellix" pitchFamily="2" charset="77"/>
            </a:endParaRPr>
          </a:p>
          <a:p>
            <a:pPr>
              <a:lnSpc>
                <a:spcPct val="150000"/>
              </a:lnSpc>
            </a:pPr>
            <a:r>
              <a:rPr lang="nl-NL" sz="1600" b="1">
                <a:solidFill>
                  <a:srgbClr val="2ADC5D"/>
                </a:solidFill>
                <a:latin typeface="Fellix" pitchFamily="2" charset="77"/>
              </a:rPr>
              <a:t>Evolved UI </a:t>
            </a:r>
            <a:r>
              <a:rPr lang="nl-NL" sz="1600">
                <a:solidFill>
                  <a:srgbClr val="2ADC5D"/>
                </a:solidFill>
                <a:latin typeface="Fellix" pitchFamily="2" charset="77"/>
              </a:rPr>
              <a:t>(37) Hoe verder je bent, des te meer mogelijkheden je hebt.</a:t>
            </a:r>
          </a:p>
          <a:p>
            <a:pPr>
              <a:lnSpc>
                <a:spcPct val="150000"/>
              </a:lnSpc>
            </a:pPr>
            <a:r>
              <a:rPr lang="nl-NL" sz="1600" b="1">
                <a:solidFill>
                  <a:srgbClr val="2ADC5D"/>
                </a:solidFill>
                <a:latin typeface="Fellix" pitchFamily="2" charset="77"/>
              </a:rPr>
              <a:t>Sudden Rewards </a:t>
            </a:r>
            <a:r>
              <a:rPr lang="nl-NL" sz="1600">
                <a:solidFill>
                  <a:srgbClr val="2ADC5D"/>
                </a:solidFill>
                <a:latin typeface="Fellix" pitchFamily="2" charset="77"/>
              </a:rPr>
              <a:t>(30) Verrassing! Je had er misschien niet op gerekend, maar hier is een beloning.</a:t>
            </a:r>
          </a:p>
          <a:p>
            <a:pPr>
              <a:lnSpc>
                <a:spcPct val="150000"/>
              </a:lnSpc>
            </a:pPr>
            <a:r>
              <a:rPr lang="nl-NL" sz="1600" b="1">
                <a:solidFill>
                  <a:srgbClr val="2ADC5D"/>
                </a:solidFill>
                <a:latin typeface="Fellix" pitchFamily="2" charset="77"/>
              </a:rPr>
              <a:t>Oracle Effect </a:t>
            </a:r>
            <a:r>
              <a:rPr lang="nl-NL" sz="1600">
                <a:solidFill>
                  <a:srgbClr val="2ADC5D"/>
                </a:solidFill>
                <a:latin typeface="Fellix" pitchFamily="2" charset="77"/>
              </a:rPr>
              <a:t>(71) Zou die voorspelling uitkomen?</a:t>
            </a:r>
          </a:p>
        </p:txBody>
      </p:sp>
    </p:spTree>
    <p:extLst>
      <p:ext uri="{BB962C8B-B14F-4D97-AF65-F5344CB8AC3E}">
        <p14:creationId xmlns:p14="http://schemas.microsoft.com/office/powerpoint/2010/main" val="3420636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750" fill="hold"/>
                                        <p:tgtEl>
                                          <p:spTgt spid="10"/>
                                        </p:tgtEl>
                                        <p:attrNameLst>
                                          <p:attrName>ppt_x</p:attrName>
                                        </p:attrNameLst>
                                      </p:cBhvr>
                                      <p:tavLst>
                                        <p:tav tm="0">
                                          <p:val>
                                            <p:strVal val="1+#ppt_w/2"/>
                                          </p:val>
                                        </p:tav>
                                        <p:tav tm="100000">
                                          <p:val>
                                            <p:strVal val="#ppt_x"/>
                                          </p:val>
                                        </p:tav>
                                      </p:tavLst>
                                    </p:anim>
                                    <p:anim calcmode="lin" valueType="num">
                                      <p:cBhvr additive="base">
                                        <p:cTn id="8" dur="7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4" name="Graphic 3">
            <a:extLst>
              <a:ext uri="{FF2B5EF4-FFF2-40B4-BE49-F238E27FC236}">
                <a16:creationId xmlns:a16="http://schemas.microsoft.com/office/drawing/2014/main" id="{67925F80-D4F3-467D-8B45-A6752049C8F4}"/>
              </a:ext>
            </a:extLst>
          </p:cNvPr>
          <p:cNvGrpSpPr/>
          <p:nvPr/>
        </p:nvGrpSpPr>
        <p:grpSpPr>
          <a:xfrm>
            <a:off x="305333" y="220141"/>
            <a:ext cx="548640" cy="217740"/>
            <a:chOff x="305333" y="220141"/>
            <a:chExt cx="548640" cy="217740"/>
          </a:xfrm>
          <a:solidFill>
            <a:schemeClr val="tx1"/>
          </a:solidFill>
        </p:grpSpPr>
        <p:sp>
          <p:nvSpPr>
            <p:cNvPr id="5" name="Vrije vorm: vorm 4">
              <a:extLst>
                <a:ext uri="{FF2B5EF4-FFF2-40B4-BE49-F238E27FC236}">
                  <a16:creationId xmlns:a16="http://schemas.microsoft.com/office/drawing/2014/main" id="{CC69C13A-758E-42D2-9DFD-7154C4A4D9DF}"/>
                </a:ext>
              </a:extLst>
            </p:cNvPr>
            <p:cNvSpPr/>
            <p:nvPr/>
          </p:nvSpPr>
          <p:spPr>
            <a:xfrm>
              <a:off x="305333" y="280415"/>
              <a:ext cx="121920" cy="129539"/>
            </a:xfrm>
            <a:custGeom>
              <a:avLst/>
              <a:gdLst>
                <a:gd name="connsiteX0" fmla="*/ 67056 w 121920"/>
                <a:gd name="connsiteY0" fmla="*/ 132740 h 129539"/>
                <a:gd name="connsiteX1" fmla="*/ 0 w 121920"/>
                <a:gd name="connsiteY1" fmla="*/ 66522 h 129539"/>
                <a:gd name="connsiteX2" fmla="*/ 67056 w 121920"/>
                <a:gd name="connsiteY2" fmla="*/ 0 h 129539"/>
                <a:gd name="connsiteX3" fmla="*/ 123139 w 121920"/>
                <a:gd name="connsiteY3" fmla="*/ 31394 h 129539"/>
                <a:gd name="connsiteX4" fmla="*/ 92202 w 121920"/>
                <a:gd name="connsiteY4" fmla="*/ 49073 h 129539"/>
                <a:gd name="connsiteX5" fmla="*/ 66980 w 121920"/>
                <a:gd name="connsiteY5" fmla="*/ 35052 h 129539"/>
                <a:gd name="connsiteX6" fmla="*/ 35814 w 121920"/>
                <a:gd name="connsiteY6" fmla="*/ 66522 h 129539"/>
                <a:gd name="connsiteX7" fmla="*/ 66980 w 121920"/>
                <a:gd name="connsiteY7" fmla="*/ 97688 h 129539"/>
                <a:gd name="connsiteX8" fmla="*/ 94488 w 121920"/>
                <a:gd name="connsiteY8" fmla="*/ 81610 h 129539"/>
                <a:gd name="connsiteX9" fmla="*/ 126949 w 121920"/>
                <a:gd name="connsiteY9" fmla="*/ 96164 h 129539"/>
                <a:gd name="connsiteX10" fmla="*/ 67056 w 121920"/>
                <a:gd name="connsiteY10" fmla="*/ 132740 h 129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 h="129539">
                  <a:moveTo>
                    <a:pt x="67056" y="132740"/>
                  </a:moveTo>
                  <a:cubicBezTo>
                    <a:pt x="28880" y="132740"/>
                    <a:pt x="0" y="104394"/>
                    <a:pt x="0" y="66522"/>
                  </a:cubicBezTo>
                  <a:cubicBezTo>
                    <a:pt x="0" y="28575"/>
                    <a:pt x="28804" y="0"/>
                    <a:pt x="67056" y="0"/>
                  </a:cubicBezTo>
                  <a:cubicBezTo>
                    <a:pt x="91973" y="0"/>
                    <a:pt x="113005" y="12497"/>
                    <a:pt x="123139" y="31394"/>
                  </a:cubicBezTo>
                  <a:lnTo>
                    <a:pt x="92202" y="49073"/>
                  </a:lnTo>
                  <a:cubicBezTo>
                    <a:pt x="87554" y="40538"/>
                    <a:pt x="78181" y="35052"/>
                    <a:pt x="66980" y="35052"/>
                  </a:cubicBezTo>
                  <a:cubicBezTo>
                    <a:pt x="48768" y="35052"/>
                    <a:pt x="35814" y="48539"/>
                    <a:pt x="35814" y="66522"/>
                  </a:cubicBezTo>
                  <a:cubicBezTo>
                    <a:pt x="35814" y="84201"/>
                    <a:pt x="48768" y="97688"/>
                    <a:pt x="66980" y="97688"/>
                  </a:cubicBezTo>
                  <a:cubicBezTo>
                    <a:pt x="79477" y="97688"/>
                    <a:pt x="89611" y="91744"/>
                    <a:pt x="94488" y="81610"/>
                  </a:cubicBezTo>
                  <a:lnTo>
                    <a:pt x="126949" y="96164"/>
                  </a:lnTo>
                  <a:cubicBezTo>
                    <a:pt x="117500" y="118186"/>
                    <a:pt x="94336" y="132740"/>
                    <a:pt x="67056" y="132740"/>
                  </a:cubicBezTo>
                  <a:close/>
                </a:path>
              </a:pathLst>
            </a:custGeom>
            <a:grpFill/>
            <a:ln w="7620" cap="flat">
              <a:noFill/>
              <a:prstDash val="solid"/>
              <a:miter/>
            </a:ln>
          </p:spPr>
          <p:txBody>
            <a:bodyPr rtlCol="0" anchor="ctr"/>
            <a:lstStyle/>
            <a:p>
              <a:endParaRPr lang="nl-NL" dirty="0"/>
            </a:p>
          </p:txBody>
        </p:sp>
        <p:sp>
          <p:nvSpPr>
            <p:cNvPr id="6" name="Vrije vorm: vorm 5">
              <a:extLst>
                <a:ext uri="{FF2B5EF4-FFF2-40B4-BE49-F238E27FC236}">
                  <a16:creationId xmlns:a16="http://schemas.microsoft.com/office/drawing/2014/main" id="{EA708F71-2EA5-48C0-B018-B8CC6009BDEC}"/>
                </a:ext>
              </a:extLst>
            </p:cNvPr>
            <p:cNvSpPr/>
            <p:nvPr/>
          </p:nvSpPr>
          <p:spPr>
            <a:xfrm>
              <a:off x="441350" y="282243"/>
              <a:ext cx="114300" cy="129539"/>
            </a:xfrm>
            <a:custGeom>
              <a:avLst/>
              <a:gdLst>
                <a:gd name="connsiteX0" fmla="*/ 121310 w 114300"/>
                <a:gd name="connsiteY0" fmla="*/ 69951 h 129539"/>
                <a:gd name="connsiteX1" fmla="*/ 60503 w 114300"/>
                <a:gd name="connsiteY1" fmla="*/ 131749 h 129539"/>
                <a:gd name="connsiteX2" fmla="*/ 0 w 114300"/>
                <a:gd name="connsiteY2" fmla="*/ 69951 h 129539"/>
                <a:gd name="connsiteX3" fmla="*/ 0 w 114300"/>
                <a:gd name="connsiteY3" fmla="*/ 0 h 129539"/>
                <a:gd name="connsiteX4" fmla="*/ 36347 w 114300"/>
                <a:gd name="connsiteY4" fmla="*/ 0 h 129539"/>
                <a:gd name="connsiteX5" fmla="*/ 36347 w 114300"/>
                <a:gd name="connsiteY5" fmla="*/ 69951 h 129539"/>
                <a:gd name="connsiteX6" fmla="*/ 60503 w 114300"/>
                <a:gd name="connsiteY6" fmla="*/ 96697 h 129539"/>
                <a:gd name="connsiteX7" fmla="*/ 84658 w 114300"/>
                <a:gd name="connsiteY7" fmla="*/ 69951 h 129539"/>
                <a:gd name="connsiteX8" fmla="*/ 84658 w 114300"/>
                <a:gd name="connsiteY8" fmla="*/ 0 h 129539"/>
                <a:gd name="connsiteX9" fmla="*/ 121310 w 114300"/>
                <a:gd name="connsiteY9" fmla="*/ 0 h 129539"/>
                <a:gd name="connsiteX10" fmla="*/ 121310 w 114300"/>
                <a:gd name="connsiteY10" fmla="*/ 69951 h 129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4300" h="129539">
                  <a:moveTo>
                    <a:pt x="121310" y="69951"/>
                  </a:moveTo>
                  <a:cubicBezTo>
                    <a:pt x="121310" y="106298"/>
                    <a:pt x="96393" y="131749"/>
                    <a:pt x="60503" y="131749"/>
                  </a:cubicBezTo>
                  <a:cubicBezTo>
                    <a:pt x="24917" y="131749"/>
                    <a:pt x="0" y="106298"/>
                    <a:pt x="0" y="69951"/>
                  </a:cubicBezTo>
                  <a:lnTo>
                    <a:pt x="0" y="0"/>
                  </a:lnTo>
                  <a:lnTo>
                    <a:pt x="36347" y="0"/>
                  </a:lnTo>
                  <a:lnTo>
                    <a:pt x="36347" y="69951"/>
                  </a:lnTo>
                  <a:cubicBezTo>
                    <a:pt x="36347" y="86334"/>
                    <a:pt x="45720" y="96697"/>
                    <a:pt x="60503" y="96697"/>
                  </a:cubicBezTo>
                  <a:cubicBezTo>
                    <a:pt x="75286" y="96697"/>
                    <a:pt x="84658" y="86334"/>
                    <a:pt x="84658" y="69951"/>
                  </a:cubicBezTo>
                  <a:lnTo>
                    <a:pt x="84658" y="0"/>
                  </a:lnTo>
                  <a:lnTo>
                    <a:pt x="121310" y="0"/>
                  </a:lnTo>
                  <a:lnTo>
                    <a:pt x="121310" y="69951"/>
                  </a:lnTo>
                  <a:close/>
                </a:path>
              </a:pathLst>
            </a:custGeom>
            <a:grpFill/>
            <a:ln w="7620" cap="flat">
              <a:noFill/>
              <a:prstDash val="solid"/>
              <a:miter/>
            </a:ln>
          </p:spPr>
          <p:txBody>
            <a:bodyPr rtlCol="0" anchor="ctr"/>
            <a:lstStyle/>
            <a:p>
              <a:endParaRPr lang="nl-NL" dirty="0"/>
            </a:p>
          </p:txBody>
        </p:sp>
        <p:sp>
          <p:nvSpPr>
            <p:cNvPr id="7" name="Vrije vorm: vorm 6">
              <a:extLst>
                <a:ext uri="{FF2B5EF4-FFF2-40B4-BE49-F238E27FC236}">
                  <a16:creationId xmlns:a16="http://schemas.microsoft.com/office/drawing/2014/main" id="{88A24C1F-D99F-4569-AF79-84B7892FA987}"/>
                </a:ext>
              </a:extLst>
            </p:cNvPr>
            <p:cNvSpPr/>
            <p:nvPr/>
          </p:nvSpPr>
          <p:spPr>
            <a:xfrm>
              <a:off x="579577" y="282091"/>
              <a:ext cx="76200" cy="121919"/>
            </a:xfrm>
            <a:custGeom>
              <a:avLst/>
              <a:gdLst>
                <a:gd name="connsiteX0" fmla="*/ 78181 w 76200"/>
                <a:gd name="connsiteY0" fmla="*/ 34823 h 121919"/>
                <a:gd name="connsiteX1" fmla="*/ 36347 w 76200"/>
                <a:gd name="connsiteY1" fmla="*/ 34823 h 121919"/>
                <a:gd name="connsiteX2" fmla="*/ 36347 w 76200"/>
                <a:gd name="connsiteY2" fmla="*/ 129463 h 121919"/>
                <a:gd name="connsiteX3" fmla="*/ 0 w 76200"/>
                <a:gd name="connsiteY3" fmla="*/ 129463 h 121919"/>
                <a:gd name="connsiteX4" fmla="*/ 0 w 76200"/>
                <a:gd name="connsiteY4" fmla="*/ 0 h 121919"/>
                <a:gd name="connsiteX5" fmla="*/ 78181 w 76200"/>
                <a:gd name="connsiteY5" fmla="*/ 0 h 121919"/>
                <a:gd name="connsiteX6" fmla="*/ 78181 w 76200"/>
                <a:gd name="connsiteY6" fmla="*/ 34823 h 121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200" h="121919">
                  <a:moveTo>
                    <a:pt x="78181" y="34823"/>
                  </a:moveTo>
                  <a:lnTo>
                    <a:pt x="36347" y="34823"/>
                  </a:lnTo>
                  <a:lnTo>
                    <a:pt x="36347" y="129463"/>
                  </a:lnTo>
                  <a:lnTo>
                    <a:pt x="0" y="129463"/>
                  </a:lnTo>
                  <a:lnTo>
                    <a:pt x="0" y="0"/>
                  </a:lnTo>
                  <a:lnTo>
                    <a:pt x="78181" y="0"/>
                  </a:lnTo>
                  <a:lnTo>
                    <a:pt x="78181" y="34823"/>
                  </a:lnTo>
                  <a:close/>
                </a:path>
              </a:pathLst>
            </a:custGeom>
            <a:grpFill/>
            <a:ln w="7620" cap="flat">
              <a:noFill/>
              <a:prstDash val="solid"/>
              <a:miter/>
            </a:ln>
          </p:spPr>
          <p:txBody>
            <a:bodyPr rtlCol="0" anchor="ctr"/>
            <a:lstStyle/>
            <a:p>
              <a:endParaRPr lang="nl-NL" dirty="0"/>
            </a:p>
          </p:txBody>
        </p:sp>
        <p:sp>
          <p:nvSpPr>
            <p:cNvPr id="8" name="Vrije vorm: vorm 7">
              <a:extLst>
                <a:ext uri="{FF2B5EF4-FFF2-40B4-BE49-F238E27FC236}">
                  <a16:creationId xmlns:a16="http://schemas.microsoft.com/office/drawing/2014/main" id="{BE771A5C-222B-449C-874D-8F93554B504C}"/>
                </a:ext>
              </a:extLst>
            </p:cNvPr>
            <p:cNvSpPr/>
            <p:nvPr/>
          </p:nvSpPr>
          <p:spPr>
            <a:xfrm>
              <a:off x="669265" y="220141"/>
              <a:ext cx="38100" cy="190499"/>
            </a:xfrm>
            <a:custGeom>
              <a:avLst/>
              <a:gdLst>
                <a:gd name="connsiteX0" fmla="*/ 44653 w 38100"/>
                <a:gd name="connsiteY0" fmla="*/ 22098 h 190499"/>
                <a:gd name="connsiteX1" fmla="*/ 22327 w 38100"/>
                <a:gd name="connsiteY1" fmla="*/ 44424 h 190499"/>
                <a:gd name="connsiteX2" fmla="*/ 0 w 38100"/>
                <a:gd name="connsiteY2" fmla="*/ 22098 h 190499"/>
                <a:gd name="connsiteX3" fmla="*/ 22327 w 38100"/>
                <a:gd name="connsiteY3" fmla="*/ 0 h 190499"/>
                <a:gd name="connsiteX4" fmla="*/ 44653 w 38100"/>
                <a:gd name="connsiteY4" fmla="*/ 22098 h 190499"/>
                <a:gd name="connsiteX5" fmla="*/ 40691 w 38100"/>
                <a:gd name="connsiteY5" fmla="*/ 61874 h 190499"/>
                <a:gd name="connsiteX6" fmla="*/ 40691 w 38100"/>
                <a:gd name="connsiteY6" fmla="*/ 191413 h 190499"/>
                <a:gd name="connsiteX7" fmla="*/ 4039 w 38100"/>
                <a:gd name="connsiteY7" fmla="*/ 191413 h 190499"/>
                <a:gd name="connsiteX8" fmla="*/ 4039 w 38100"/>
                <a:gd name="connsiteY8" fmla="*/ 61874 h 190499"/>
                <a:gd name="connsiteX9" fmla="*/ 40691 w 38100"/>
                <a:gd name="connsiteY9" fmla="*/ 61874 h 19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100" h="190499">
                  <a:moveTo>
                    <a:pt x="44653" y="22098"/>
                  </a:moveTo>
                  <a:cubicBezTo>
                    <a:pt x="44653" y="34290"/>
                    <a:pt x="34519" y="44424"/>
                    <a:pt x="22327" y="44424"/>
                  </a:cubicBezTo>
                  <a:cubicBezTo>
                    <a:pt x="10135" y="44424"/>
                    <a:pt x="0" y="34290"/>
                    <a:pt x="0" y="22098"/>
                  </a:cubicBezTo>
                  <a:cubicBezTo>
                    <a:pt x="0" y="10135"/>
                    <a:pt x="10135" y="0"/>
                    <a:pt x="22327" y="0"/>
                  </a:cubicBezTo>
                  <a:cubicBezTo>
                    <a:pt x="34519" y="76"/>
                    <a:pt x="44653" y="10211"/>
                    <a:pt x="44653" y="22098"/>
                  </a:cubicBezTo>
                  <a:close/>
                  <a:moveTo>
                    <a:pt x="40691" y="61874"/>
                  </a:moveTo>
                  <a:lnTo>
                    <a:pt x="40691" y="191413"/>
                  </a:lnTo>
                  <a:lnTo>
                    <a:pt x="4039" y="191413"/>
                  </a:lnTo>
                  <a:lnTo>
                    <a:pt x="4039" y="61874"/>
                  </a:lnTo>
                  <a:lnTo>
                    <a:pt x="40691" y="61874"/>
                  </a:lnTo>
                  <a:close/>
                </a:path>
              </a:pathLst>
            </a:custGeom>
            <a:grpFill/>
            <a:ln w="7620" cap="flat">
              <a:noFill/>
              <a:prstDash val="solid"/>
              <a:miter/>
            </a:ln>
          </p:spPr>
          <p:txBody>
            <a:bodyPr rtlCol="0" anchor="ctr"/>
            <a:lstStyle/>
            <a:p>
              <a:endParaRPr lang="nl-NL" dirty="0"/>
            </a:p>
          </p:txBody>
        </p:sp>
        <p:sp>
          <p:nvSpPr>
            <p:cNvPr id="9" name="Vrije vorm: vorm 8">
              <a:extLst>
                <a:ext uri="{FF2B5EF4-FFF2-40B4-BE49-F238E27FC236}">
                  <a16:creationId xmlns:a16="http://schemas.microsoft.com/office/drawing/2014/main" id="{0F8DCE18-D319-4A91-BE8C-F07DFC021B15}"/>
                </a:ext>
              </a:extLst>
            </p:cNvPr>
            <p:cNvSpPr/>
            <p:nvPr/>
          </p:nvSpPr>
          <p:spPr>
            <a:xfrm>
              <a:off x="727177" y="280338"/>
              <a:ext cx="129540" cy="129539"/>
            </a:xfrm>
            <a:custGeom>
              <a:avLst/>
              <a:gdLst>
                <a:gd name="connsiteX0" fmla="*/ 132436 w 129540"/>
                <a:gd name="connsiteY0" fmla="*/ 66522 h 129539"/>
                <a:gd name="connsiteX1" fmla="*/ 66218 w 129540"/>
                <a:gd name="connsiteY1" fmla="*/ 132740 h 129539"/>
                <a:gd name="connsiteX2" fmla="*/ 0 w 129540"/>
                <a:gd name="connsiteY2" fmla="*/ 66522 h 129539"/>
                <a:gd name="connsiteX3" fmla="*/ 66218 w 129540"/>
                <a:gd name="connsiteY3" fmla="*/ 0 h 129539"/>
                <a:gd name="connsiteX4" fmla="*/ 132436 w 129540"/>
                <a:gd name="connsiteY4" fmla="*/ 66522 h 129539"/>
                <a:gd name="connsiteX5" fmla="*/ 35814 w 129540"/>
                <a:gd name="connsiteY5" fmla="*/ 66522 h 129539"/>
                <a:gd name="connsiteX6" fmla="*/ 66218 w 129540"/>
                <a:gd name="connsiteY6" fmla="*/ 97688 h 129539"/>
                <a:gd name="connsiteX7" fmla="*/ 96622 w 129540"/>
                <a:gd name="connsiteY7" fmla="*/ 66522 h 129539"/>
                <a:gd name="connsiteX8" fmla="*/ 66218 w 129540"/>
                <a:gd name="connsiteY8" fmla="*/ 35052 h 129539"/>
                <a:gd name="connsiteX9" fmla="*/ 35814 w 129540"/>
                <a:gd name="connsiteY9" fmla="*/ 66522 h 129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9540" h="129539">
                  <a:moveTo>
                    <a:pt x="132436" y="66522"/>
                  </a:moveTo>
                  <a:cubicBezTo>
                    <a:pt x="132436" y="104470"/>
                    <a:pt x="103632" y="132740"/>
                    <a:pt x="66218" y="132740"/>
                  </a:cubicBezTo>
                  <a:cubicBezTo>
                    <a:pt x="28575" y="132740"/>
                    <a:pt x="0" y="104394"/>
                    <a:pt x="0" y="66522"/>
                  </a:cubicBezTo>
                  <a:cubicBezTo>
                    <a:pt x="0" y="28575"/>
                    <a:pt x="28575" y="0"/>
                    <a:pt x="66218" y="0"/>
                  </a:cubicBezTo>
                  <a:cubicBezTo>
                    <a:pt x="103632" y="0"/>
                    <a:pt x="132436" y="28575"/>
                    <a:pt x="132436" y="66522"/>
                  </a:cubicBezTo>
                  <a:close/>
                  <a:moveTo>
                    <a:pt x="35814" y="66522"/>
                  </a:moveTo>
                  <a:cubicBezTo>
                    <a:pt x="35814" y="84201"/>
                    <a:pt x="48768" y="97688"/>
                    <a:pt x="66218" y="97688"/>
                  </a:cubicBezTo>
                  <a:cubicBezTo>
                    <a:pt x="83363" y="97688"/>
                    <a:pt x="96622" y="84201"/>
                    <a:pt x="96622" y="66522"/>
                  </a:cubicBezTo>
                  <a:cubicBezTo>
                    <a:pt x="96622" y="48311"/>
                    <a:pt x="83363" y="35052"/>
                    <a:pt x="66218" y="35052"/>
                  </a:cubicBezTo>
                  <a:cubicBezTo>
                    <a:pt x="48844" y="35128"/>
                    <a:pt x="35814" y="48311"/>
                    <a:pt x="35814" y="66522"/>
                  </a:cubicBezTo>
                  <a:close/>
                </a:path>
              </a:pathLst>
            </a:custGeom>
            <a:grpFill/>
            <a:ln w="7620" cap="flat">
              <a:noFill/>
              <a:prstDash val="solid"/>
              <a:miter/>
            </a:ln>
          </p:spPr>
          <p:txBody>
            <a:bodyPr rtlCol="0" anchor="ctr"/>
            <a:lstStyle/>
            <a:p>
              <a:endParaRPr lang="nl-NL" dirty="0"/>
            </a:p>
          </p:txBody>
        </p:sp>
      </p:grpSp>
      <p:sp>
        <p:nvSpPr>
          <p:cNvPr id="10" name="Tekstvak 9">
            <a:extLst>
              <a:ext uri="{FF2B5EF4-FFF2-40B4-BE49-F238E27FC236}">
                <a16:creationId xmlns:a16="http://schemas.microsoft.com/office/drawing/2014/main" id="{FA7B42E1-0627-4B12-BBAD-9CA0467C1A1D}"/>
              </a:ext>
            </a:extLst>
          </p:cNvPr>
          <p:cNvSpPr txBox="1"/>
          <p:nvPr/>
        </p:nvSpPr>
        <p:spPr>
          <a:xfrm>
            <a:off x="856716" y="583200"/>
            <a:ext cx="9944634" cy="755355"/>
          </a:xfrm>
          <a:prstGeom prst="rect">
            <a:avLst/>
          </a:prstGeom>
          <a:noFill/>
        </p:spPr>
        <p:txBody>
          <a:bodyPr wrap="square" lIns="0" rIns="0" rtlCol="0" anchor="ctr">
            <a:noAutofit/>
          </a:bodyPr>
          <a:lstStyle/>
          <a:p>
            <a:pPr>
              <a:lnSpc>
                <a:spcPct val="80000"/>
              </a:lnSpc>
            </a:pPr>
            <a:r>
              <a:rPr lang="nl-NL" sz="3600" b="1" dirty="0">
                <a:solidFill>
                  <a:srgbClr val="2ADC5D"/>
                </a:solidFill>
                <a:latin typeface="Fellix" pitchFamily="2" charset="77"/>
                <a:cs typeface="Arial"/>
              </a:rPr>
              <a:t>8 Loss &amp; Avoidance</a:t>
            </a:r>
            <a:endParaRPr lang="nl-NL" b="1" dirty="0">
              <a:solidFill>
                <a:srgbClr val="2ADC5D"/>
              </a:solidFill>
              <a:latin typeface="Fellix" pitchFamily="2" charset="77"/>
            </a:endParaRPr>
          </a:p>
        </p:txBody>
      </p:sp>
      <p:sp>
        <p:nvSpPr>
          <p:cNvPr id="12" name="Vrije vorm: vorm 11">
            <a:extLst>
              <a:ext uri="{FF2B5EF4-FFF2-40B4-BE49-F238E27FC236}">
                <a16:creationId xmlns:a16="http://schemas.microsoft.com/office/drawing/2014/main" id="{E5C1CFFE-9DC8-4C1D-8517-5F11C6C851DD}"/>
              </a:ext>
            </a:extLst>
          </p:cNvPr>
          <p:cNvSpPr/>
          <p:nvPr/>
        </p:nvSpPr>
        <p:spPr>
          <a:xfrm>
            <a:off x="11163300" y="0"/>
            <a:ext cx="1028700" cy="1028700"/>
          </a:xfrm>
          <a:custGeom>
            <a:avLst/>
            <a:gdLst>
              <a:gd name="connsiteX0" fmla="*/ 0 w 1028700"/>
              <a:gd name="connsiteY0" fmla="*/ 0 h 1028700"/>
              <a:gd name="connsiteX1" fmla="*/ 1028700 w 1028700"/>
              <a:gd name="connsiteY1" fmla="*/ 0 h 1028700"/>
              <a:gd name="connsiteX2" fmla="*/ 1028700 w 1028700"/>
              <a:gd name="connsiteY2" fmla="*/ 1028700 h 1028700"/>
              <a:gd name="connsiteX3" fmla="*/ 0 w 1028700"/>
              <a:gd name="connsiteY3" fmla="*/ 1028700 h 1028700"/>
            </a:gdLst>
            <a:ahLst/>
            <a:cxnLst>
              <a:cxn ang="0">
                <a:pos x="connsiteX0" y="connsiteY0"/>
              </a:cxn>
              <a:cxn ang="0">
                <a:pos x="connsiteX1" y="connsiteY1"/>
              </a:cxn>
              <a:cxn ang="0">
                <a:pos x="connsiteX2" y="connsiteY2"/>
              </a:cxn>
              <a:cxn ang="0">
                <a:pos x="connsiteX3" y="connsiteY3"/>
              </a:cxn>
            </a:cxnLst>
            <a:rect l="l" t="t" r="r" b="b"/>
            <a:pathLst>
              <a:path w="1028700" h="1028700">
                <a:moveTo>
                  <a:pt x="0" y="0"/>
                </a:moveTo>
                <a:lnTo>
                  <a:pt x="1028700" y="0"/>
                </a:lnTo>
                <a:lnTo>
                  <a:pt x="1028700" y="1028700"/>
                </a:lnTo>
                <a:lnTo>
                  <a:pt x="0" y="1028700"/>
                </a:lnTo>
                <a:close/>
              </a:path>
            </a:pathLst>
          </a:custGeom>
          <a:solidFill>
            <a:srgbClr val="2ADC5D"/>
          </a:solidFill>
          <a:ln w="7620" cap="flat">
            <a:noFill/>
            <a:prstDash val="solid"/>
            <a:miter/>
          </a:ln>
        </p:spPr>
        <p:txBody>
          <a:bodyPr rtlCol="0" anchor="ctr"/>
          <a:lstStyle/>
          <a:p>
            <a:endParaRPr lang="nl-NL" dirty="0"/>
          </a:p>
        </p:txBody>
      </p:sp>
      <p:sp>
        <p:nvSpPr>
          <p:cNvPr id="13" name="Vrije vorm: vorm 12">
            <a:extLst>
              <a:ext uri="{FF2B5EF4-FFF2-40B4-BE49-F238E27FC236}">
                <a16:creationId xmlns:a16="http://schemas.microsoft.com/office/drawing/2014/main" id="{92739C17-F9C9-455B-926F-3CCB3D0FF765}"/>
              </a:ext>
            </a:extLst>
          </p:cNvPr>
          <p:cNvSpPr/>
          <p:nvPr/>
        </p:nvSpPr>
        <p:spPr>
          <a:xfrm>
            <a:off x="11525250" y="361950"/>
            <a:ext cx="304800" cy="304800"/>
          </a:xfrm>
          <a:custGeom>
            <a:avLst/>
            <a:gdLst>
              <a:gd name="connsiteX0" fmla="*/ 69418 w 304800"/>
              <a:gd name="connsiteY0" fmla="*/ 304800 h 304800"/>
              <a:gd name="connsiteX1" fmla="*/ 304800 w 304800"/>
              <a:gd name="connsiteY1" fmla="*/ 304800 h 304800"/>
              <a:gd name="connsiteX2" fmla="*/ 304800 w 304800"/>
              <a:gd name="connsiteY2" fmla="*/ 235382 h 304800"/>
              <a:gd name="connsiteX3" fmla="*/ 118415 w 304800"/>
              <a:gd name="connsiteY3" fmla="*/ 235382 h 304800"/>
              <a:gd name="connsiteX4" fmla="*/ 304800 w 304800"/>
              <a:gd name="connsiteY4" fmla="*/ 49073 h 304800"/>
              <a:gd name="connsiteX5" fmla="*/ 255727 w 304800"/>
              <a:gd name="connsiteY5" fmla="*/ 0 h 304800"/>
              <a:gd name="connsiteX6" fmla="*/ 69418 w 304800"/>
              <a:gd name="connsiteY6" fmla="*/ 186385 h 304800"/>
              <a:gd name="connsiteX7" fmla="*/ 69418 w 304800"/>
              <a:gd name="connsiteY7" fmla="*/ 0 h 304800"/>
              <a:gd name="connsiteX8" fmla="*/ 0 w 304800"/>
              <a:gd name="connsiteY8" fmla="*/ 0 h 304800"/>
              <a:gd name="connsiteX9" fmla="*/ 0 w 304800"/>
              <a:gd name="connsiteY9" fmla="*/ 235382 h 304800"/>
              <a:gd name="connsiteX10" fmla="*/ 0 w 304800"/>
              <a:gd name="connsiteY10" fmla="*/ 3048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4800" h="304800">
                <a:moveTo>
                  <a:pt x="69418" y="304800"/>
                </a:moveTo>
                <a:lnTo>
                  <a:pt x="304800" y="304800"/>
                </a:lnTo>
                <a:lnTo>
                  <a:pt x="304800" y="235382"/>
                </a:lnTo>
                <a:lnTo>
                  <a:pt x="118415" y="235382"/>
                </a:lnTo>
                <a:lnTo>
                  <a:pt x="304800" y="49073"/>
                </a:lnTo>
                <a:lnTo>
                  <a:pt x="255727" y="0"/>
                </a:lnTo>
                <a:lnTo>
                  <a:pt x="69418" y="186385"/>
                </a:lnTo>
                <a:lnTo>
                  <a:pt x="69418" y="0"/>
                </a:lnTo>
                <a:lnTo>
                  <a:pt x="0" y="0"/>
                </a:lnTo>
                <a:lnTo>
                  <a:pt x="0" y="235382"/>
                </a:lnTo>
                <a:lnTo>
                  <a:pt x="0" y="304800"/>
                </a:lnTo>
                <a:close/>
              </a:path>
            </a:pathLst>
          </a:custGeom>
          <a:solidFill>
            <a:srgbClr val="FFFFFF"/>
          </a:solidFill>
          <a:ln w="7620" cap="flat">
            <a:noFill/>
            <a:prstDash val="solid"/>
            <a:miter/>
          </a:ln>
        </p:spPr>
        <p:txBody>
          <a:bodyPr rtlCol="0" anchor="ctr"/>
          <a:lstStyle/>
          <a:p>
            <a:endParaRPr lang="nl-NL" dirty="0"/>
          </a:p>
        </p:txBody>
      </p:sp>
      <p:sp>
        <p:nvSpPr>
          <p:cNvPr id="2" name="TextBox 1">
            <a:extLst>
              <a:ext uri="{FF2B5EF4-FFF2-40B4-BE49-F238E27FC236}">
                <a16:creationId xmlns:a16="http://schemas.microsoft.com/office/drawing/2014/main" id="{A7CC4E6A-4315-CF48-90E7-F8FFEAC93F61}"/>
              </a:ext>
            </a:extLst>
          </p:cNvPr>
          <p:cNvSpPr txBox="1"/>
          <p:nvPr/>
        </p:nvSpPr>
        <p:spPr>
          <a:xfrm>
            <a:off x="740056" y="1338555"/>
            <a:ext cx="10306584" cy="2991716"/>
          </a:xfrm>
          <a:prstGeom prst="rect">
            <a:avLst/>
          </a:prstGeom>
          <a:noFill/>
        </p:spPr>
        <p:txBody>
          <a:bodyPr wrap="square" rtlCol="0">
            <a:spAutoFit/>
          </a:bodyPr>
          <a:lstStyle/>
          <a:p>
            <a:pPr>
              <a:lnSpc>
                <a:spcPct val="150000"/>
              </a:lnSpc>
            </a:pPr>
            <a:r>
              <a:rPr lang="nl-NL" sz="1600" b="1">
                <a:solidFill>
                  <a:srgbClr val="2ADC5D"/>
                </a:solidFill>
                <a:latin typeface="Fellix" pitchFamily="2" charset="77"/>
              </a:rPr>
              <a:t>Sunk Cost Prison </a:t>
            </a:r>
            <a:r>
              <a:rPr lang="nl-NL" sz="1600">
                <a:solidFill>
                  <a:srgbClr val="2ADC5D"/>
                </a:solidFill>
                <a:latin typeface="Fellix" pitchFamily="2" charset="77"/>
              </a:rPr>
              <a:t>(50) Ik heb zoveel geïnvesteerd, dat ga ik niet weggooien.</a:t>
            </a:r>
          </a:p>
          <a:p>
            <a:pPr>
              <a:lnSpc>
                <a:spcPct val="150000"/>
              </a:lnSpc>
            </a:pPr>
            <a:r>
              <a:rPr lang="nl-NL" sz="1600" b="1">
                <a:solidFill>
                  <a:srgbClr val="2ADC5D"/>
                </a:solidFill>
                <a:latin typeface="Fellix" pitchFamily="2" charset="77"/>
              </a:rPr>
              <a:t>Progress Loss </a:t>
            </a:r>
            <a:r>
              <a:rPr lang="nl-NL" sz="1600">
                <a:solidFill>
                  <a:srgbClr val="2ADC5D"/>
                </a:solidFill>
                <a:latin typeface="Fellix" pitchFamily="2" charset="77"/>
              </a:rPr>
              <a:t>(81) Als je niet speelt (of geen gebruik maakt van het product) raak je je voortgang kwijt.</a:t>
            </a:r>
            <a:endParaRPr lang="nl-NL" sz="1600" b="1">
              <a:solidFill>
                <a:srgbClr val="2ADC5D"/>
              </a:solidFill>
              <a:latin typeface="Fellix" pitchFamily="2" charset="77"/>
            </a:endParaRPr>
          </a:p>
          <a:p>
            <a:pPr>
              <a:lnSpc>
                <a:spcPct val="150000"/>
              </a:lnSpc>
            </a:pPr>
            <a:r>
              <a:rPr lang="nl-NL" sz="1600" b="1">
                <a:solidFill>
                  <a:srgbClr val="2ADC5D"/>
                </a:solidFill>
                <a:latin typeface="Fellix" pitchFamily="2" charset="77"/>
              </a:rPr>
              <a:t>Rightful Heritage </a:t>
            </a:r>
            <a:r>
              <a:rPr lang="nl-NL" sz="1600">
                <a:solidFill>
                  <a:srgbClr val="2ADC5D"/>
                </a:solidFill>
                <a:latin typeface="Fellix" pitchFamily="2" charset="77"/>
              </a:rPr>
              <a:t>(46) Ik heb er recht op! Ik laat het niet zomaar van me afpakken.</a:t>
            </a:r>
          </a:p>
          <a:p>
            <a:pPr>
              <a:lnSpc>
                <a:spcPct val="150000"/>
              </a:lnSpc>
            </a:pPr>
            <a:r>
              <a:rPr lang="nl-NL" sz="1600" b="1">
                <a:solidFill>
                  <a:srgbClr val="2ADC5D"/>
                </a:solidFill>
                <a:latin typeface="Fellix" pitchFamily="2" charset="77"/>
              </a:rPr>
              <a:t>Evanescent Opportunities </a:t>
            </a:r>
            <a:r>
              <a:rPr lang="nl-NL" sz="1600">
                <a:solidFill>
                  <a:srgbClr val="2ADC5D"/>
                </a:solidFill>
                <a:latin typeface="Fellix" pitchFamily="2" charset="77"/>
              </a:rPr>
              <a:t>(86) Straks is je kans voorbij!</a:t>
            </a:r>
          </a:p>
          <a:p>
            <a:pPr>
              <a:lnSpc>
                <a:spcPct val="150000"/>
              </a:lnSpc>
            </a:pPr>
            <a:r>
              <a:rPr lang="nl-NL" sz="1600" b="1">
                <a:solidFill>
                  <a:srgbClr val="2ADC5D"/>
                </a:solidFill>
                <a:latin typeface="Fellix" pitchFamily="2" charset="77"/>
              </a:rPr>
              <a:t>Status Quo Sloth </a:t>
            </a:r>
            <a:r>
              <a:rPr lang="nl-NL" sz="1600">
                <a:solidFill>
                  <a:srgbClr val="2ADC5D"/>
                </a:solidFill>
                <a:latin typeface="Fellix" pitchFamily="2" charset="77"/>
              </a:rPr>
              <a:t>(85) Het gebruik van je product is een gewoonte geworden.</a:t>
            </a:r>
            <a:endParaRPr lang="nl-NL" sz="1600" b="1">
              <a:solidFill>
                <a:srgbClr val="2ADC5D"/>
              </a:solidFill>
              <a:latin typeface="Fellix" pitchFamily="2" charset="77"/>
            </a:endParaRPr>
          </a:p>
          <a:p>
            <a:pPr>
              <a:lnSpc>
                <a:spcPct val="150000"/>
              </a:lnSpc>
            </a:pPr>
            <a:r>
              <a:rPr lang="nl-NL" sz="1600" b="1">
                <a:solidFill>
                  <a:srgbClr val="2ADC5D"/>
                </a:solidFill>
                <a:latin typeface="Fellix" pitchFamily="2" charset="77"/>
              </a:rPr>
              <a:t>Streaking </a:t>
            </a:r>
            <a:r>
              <a:rPr lang="nl-NL" sz="1600">
                <a:solidFill>
                  <a:srgbClr val="2ADC5D"/>
                </a:solidFill>
                <a:latin typeface="Fellix" pitchFamily="2" charset="77"/>
              </a:rPr>
              <a:t>(78) Je wordt beloond als je steeds opnieuw het gewenst gedrag vertoont.</a:t>
            </a:r>
            <a:endParaRPr lang="nl-NL" sz="1600" b="1">
              <a:solidFill>
                <a:srgbClr val="2ADC5D"/>
              </a:solidFill>
              <a:latin typeface="Fellix" pitchFamily="2" charset="77"/>
            </a:endParaRPr>
          </a:p>
          <a:p>
            <a:pPr>
              <a:lnSpc>
                <a:spcPct val="150000"/>
              </a:lnSpc>
            </a:pPr>
            <a:r>
              <a:rPr lang="nl-NL" sz="1600" b="1">
                <a:solidFill>
                  <a:srgbClr val="2ADC5D"/>
                </a:solidFill>
                <a:latin typeface="Fellix" pitchFamily="2" charset="77"/>
              </a:rPr>
              <a:t>Evil Egg </a:t>
            </a:r>
            <a:r>
              <a:rPr lang="nl-NL" sz="1600">
                <a:solidFill>
                  <a:srgbClr val="2ADC5D"/>
                </a:solidFill>
                <a:latin typeface="Fellix" pitchFamily="2" charset="77"/>
              </a:rPr>
              <a:t>(115) Het vervullen van het gewenst gedrag wordt steeds moeilijker. Of de gevolgen ernstiger.</a:t>
            </a:r>
            <a:endParaRPr lang="nl-NL" sz="1600" b="1">
              <a:solidFill>
                <a:srgbClr val="2ADC5D"/>
              </a:solidFill>
              <a:latin typeface="Fellix" pitchFamily="2" charset="77"/>
            </a:endParaRPr>
          </a:p>
          <a:p>
            <a:pPr>
              <a:lnSpc>
                <a:spcPct val="150000"/>
              </a:lnSpc>
            </a:pPr>
            <a:r>
              <a:rPr lang="nl-NL" sz="1600" b="1">
                <a:solidFill>
                  <a:srgbClr val="2ADC5D"/>
                </a:solidFill>
                <a:latin typeface="Fellix" pitchFamily="2" charset="77"/>
              </a:rPr>
              <a:t>FOMO Punch </a:t>
            </a:r>
            <a:r>
              <a:rPr lang="nl-NL" sz="1600">
                <a:solidFill>
                  <a:srgbClr val="2ADC5D"/>
                </a:solidFill>
                <a:latin typeface="Fellix" pitchFamily="2" charset="77"/>
              </a:rPr>
              <a:t>(84) Hier wil je bij zijn/horen! Anders val jij net buiten de boot.</a:t>
            </a:r>
            <a:endParaRPr lang="nl-NL" sz="1600" b="1">
              <a:solidFill>
                <a:srgbClr val="2ADC5D"/>
              </a:solidFill>
              <a:latin typeface="Fellix" pitchFamily="2" charset="77"/>
            </a:endParaRPr>
          </a:p>
        </p:txBody>
      </p:sp>
    </p:spTree>
    <p:extLst>
      <p:ext uri="{BB962C8B-B14F-4D97-AF65-F5344CB8AC3E}">
        <p14:creationId xmlns:p14="http://schemas.microsoft.com/office/powerpoint/2010/main" val="2235376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750" fill="hold"/>
                                        <p:tgtEl>
                                          <p:spTgt spid="10"/>
                                        </p:tgtEl>
                                        <p:attrNameLst>
                                          <p:attrName>ppt_x</p:attrName>
                                        </p:attrNameLst>
                                      </p:cBhvr>
                                      <p:tavLst>
                                        <p:tav tm="0">
                                          <p:val>
                                            <p:strVal val="1+#ppt_w/2"/>
                                          </p:val>
                                        </p:tav>
                                        <p:tav tm="100000">
                                          <p:val>
                                            <p:strVal val="#ppt_x"/>
                                          </p:val>
                                        </p:tav>
                                      </p:tavLst>
                                    </p:anim>
                                    <p:anim calcmode="lin" valueType="num">
                                      <p:cBhvr additive="base">
                                        <p:cTn id="8" dur="7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0"/>
        <p:cNvGrpSpPr/>
        <p:nvPr/>
      </p:nvGrpSpPr>
      <p:grpSpPr>
        <a:xfrm>
          <a:off x="0" y="0"/>
          <a:ext cx="0" cy="0"/>
          <a:chOff x="0" y="0"/>
          <a:chExt cx="0" cy="0"/>
        </a:xfrm>
      </p:grpSpPr>
      <p:pic>
        <p:nvPicPr>
          <p:cNvPr id="61" name="Google Shape;61;p6" descr="Diagram, venn diagram&#10;&#10;Description automatically generated"/>
          <p:cNvPicPr preferRelativeResize="0"/>
          <p:nvPr/>
        </p:nvPicPr>
        <p:blipFill rotWithShape="1">
          <a:blip r:embed="rId3">
            <a:alphaModFix/>
          </a:blip>
          <a:srcRect/>
          <a:stretch/>
        </p:blipFill>
        <p:spPr>
          <a:xfrm>
            <a:off x="2695978" y="112757"/>
            <a:ext cx="6800044" cy="663248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5"/>
        <p:cNvGrpSpPr/>
        <p:nvPr/>
      </p:nvGrpSpPr>
      <p:grpSpPr>
        <a:xfrm>
          <a:off x="0" y="0"/>
          <a:ext cx="0" cy="0"/>
          <a:chOff x="0" y="0"/>
          <a:chExt cx="0" cy="0"/>
        </a:xfrm>
      </p:grpSpPr>
      <p:pic>
        <p:nvPicPr>
          <p:cNvPr id="66" name="Google Shape;66;p9" descr="A picture containing text, sign&#10;&#10;Description automatically generated"/>
          <p:cNvPicPr preferRelativeResize="0"/>
          <p:nvPr/>
        </p:nvPicPr>
        <p:blipFill rotWithShape="1">
          <a:blip r:embed="rId3">
            <a:alphaModFix/>
          </a:blip>
          <a:srcRect/>
          <a:stretch/>
        </p:blipFill>
        <p:spPr>
          <a:xfrm>
            <a:off x="2975476" y="616953"/>
            <a:ext cx="6241047" cy="6241047"/>
          </a:xfrm>
          <a:prstGeom prst="rect">
            <a:avLst/>
          </a:prstGeom>
          <a:noFill/>
          <a:ln>
            <a:noFill/>
          </a:ln>
        </p:spPr>
      </p:pic>
      <p:grpSp>
        <p:nvGrpSpPr>
          <p:cNvPr id="67" name="Google Shape;67;p9"/>
          <p:cNvGrpSpPr/>
          <p:nvPr/>
        </p:nvGrpSpPr>
        <p:grpSpPr>
          <a:xfrm>
            <a:off x="1783837" y="1436393"/>
            <a:ext cx="1807941" cy="1807941"/>
            <a:chOff x="1649801" y="1003296"/>
            <a:chExt cx="1807941" cy="1807941"/>
          </a:xfrm>
        </p:grpSpPr>
        <p:sp>
          <p:nvSpPr>
            <p:cNvPr id="68" name="Google Shape;68;p9"/>
            <p:cNvSpPr/>
            <p:nvPr/>
          </p:nvSpPr>
          <p:spPr>
            <a:xfrm>
              <a:off x="1649801" y="1003296"/>
              <a:ext cx="1807941" cy="1807941"/>
            </a:xfrm>
            <a:prstGeom prst="ellipse">
              <a:avLst/>
            </a:prstGeom>
            <a:solidFill>
              <a:srgbClr val="F7B76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9" name="Google Shape;69;p9"/>
            <p:cNvSpPr txBox="1"/>
            <p:nvPr/>
          </p:nvSpPr>
          <p:spPr>
            <a:xfrm>
              <a:off x="1741867" y="1584102"/>
              <a:ext cx="1623900" cy="585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nl-NL" sz="1600">
                  <a:solidFill>
                    <a:schemeClr val="dk1"/>
                  </a:solidFill>
                  <a:latin typeface="Roboto Light"/>
                  <a:ea typeface="Roboto Light"/>
                  <a:cs typeface="Roboto Light"/>
                  <a:sym typeface="Roboto Light"/>
                </a:rPr>
                <a:t>Ervaren van Competentie</a:t>
              </a:r>
              <a:endParaRPr>
                <a:latin typeface="Roboto Light"/>
                <a:ea typeface="Roboto Light"/>
                <a:cs typeface="Roboto Light"/>
                <a:sym typeface="Roboto Light"/>
              </a:endParaRPr>
            </a:p>
          </p:txBody>
        </p:sp>
      </p:grpSp>
      <p:sp>
        <p:nvSpPr>
          <p:cNvPr id="70" name="Google Shape;70;p9"/>
          <p:cNvSpPr txBox="1"/>
          <p:nvPr/>
        </p:nvSpPr>
        <p:spPr>
          <a:xfrm>
            <a:off x="5284093" y="126586"/>
            <a:ext cx="1623811"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nl-NL" sz="1800">
                <a:solidFill>
                  <a:schemeClr val="dk1"/>
                </a:solidFill>
                <a:latin typeface="Roboto Light"/>
                <a:ea typeface="Roboto Light"/>
                <a:cs typeface="Roboto Light"/>
                <a:sym typeface="Roboto Light"/>
              </a:rPr>
              <a:t>Zingeving</a:t>
            </a:r>
            <a:endParaRPr>
              <a:latin typeface="Roboto Light"/>
              <a:ea typeface="Roboto Light"/>
              <a:cs typeface="Roboto Light"/>
              <a:sym typeface="Roboto Light"/>
            </a:endParaRPr>
          </a:p>
        </p:txBody>
      </p:sp>
      <p:grpSp>
        <p:nvGrpSpPr>
          <p:cNvPr id="71" name="Google Shape;71;p9"/>
          <p:cNvGrpSpPr/>
          <p:nvPr/>
        </p:nvGrpSpPr>
        <p:grpSpPr>
          <a:xfrm>
            <a:off x="8404617" y="236138"/>
            <a:ext cx="1623811" cy="1401582"/>
            <a:chOff x="8621028" y="126586"/>
            <a:chExt cx="1623811" cy="1401582"/>
          </a:xfrm>
        </p:grpSpPr>
        <p:sp>
          <p:nvSpPr>
            <p:cNvPr id="72" name="Google Shape;72;p9"/>
            <p:cNvSpPr/>
            <p:nvPr/>
          </p:nvSpPr>
          <p:spPr>
            <a:xfrm>
              <a:off x="8732142" y="126586"/>
              <a:ext cx="1401582" cy="1401582"/>
            </a:xfrm>
            <a:prstGeom prst="ellipse">
              <a:avLst/>
            </a:prstGeom>
            <a:solidFill>
              <a:srgbClr val="70CCD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3" name="Google Shape;73;p9"/>
            <p:cNvSpPr txBox="1"/>
            <p:nvPr/>
          </p:nvSpPr>
          <p:spPr>
            <a:xfrm>
              <a:off x="8621028" y="616953"/>
              <a:ext cx="1623811"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nl-NL" sz="1600">
                  <a:solidFill>
                    <a:schemeClr val="dk1"/>
                  </a:solidFill>
                  <a:latin typeface="Roboto Light"/>
                  <a:ea typeface="Roboto Light"/>
                  <a:cs typeface="Roboto Light"/>
                  <a:sym typeface="Roboto Light"/>
                </a:rPr>
                <a:t>Autonomie</a:t>
              </a:r>
              <a:endParaRPr>
                <a:latin typeface="Roboto Light"/>
                <a:ea typeface="Roboto Light"/>
                <a:cs typeface="Roboto Light"/>
                <a:sym typeface="Roboto Light"/>
              </a:endParaRPr>
            </a:p>
          </p:txBody>
        </p:sp>
      </p:grpSp>
      <p:grpSp>
        <p:nvGrpSpPr>
          <p:cNvPr id="74" name="Google Shape;74;p9"/>
          <p:cNvGrpSpPr/>
          <p:nvPr/>
        </p:nvGrpSpPr>
        <p:grpSpPr>
          <a:xfrm>
            <a:off x="9596256" y="3036685"/>
            <a:ext cx="1623811" cy="1401582"/>
            <a:chOff x="9638227" y="2728209"/>
            <a:chExt cx="1623811" cy="1401582"/>
          </a:xfrm>
        </p:grpSpPr>
        <p:sp>
          <p:nvSpPr>
            <p:cNvPr id="75" name="Google Shape;75;p9"/>
            <p:cNvSpPr/>
            <p:nvPr/>
          </p:nvSpPr>
          <p:spPr>
            <a:xfrm>
              <a:off x="9749341" y="2728209"/>
              <a:ext cx="1401582" cy="1401582"/>
            </a:xfrm>
            <a:prstGeom prst="ellipse">
              <a:avLst/>
            </a:prstGeom>
            <a:solidFill>
              <a:srgbClr val="F1998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6" name="Google Shape;76;p9"/>
            <p:cNvSpPr txBox="1"/>
            <p:nvPr/>
          </p:nvSpPr>
          <p:spPr>
            <a:xfrm>
              <a:off x="9638227" y="3244334"/>
              <a:ext cx="1623811"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nl-NL" sz="1600">
                  <a:solidFill>
                    <a:schemeClr val="dk1"/>
                  </a:solidFill>
                  <a:latin typeface="Roboto Light"/>
                  <a:ea typeface="Roboto Light"/>
                  <a:cs typeface="Roboto Light"/>
                  <a:sym typeface="Roboto Light"/>
                </a:rPr>
                <a:t>Relatie</a:t>
              </a:r>
              <a:endParaRPr>
                <a:latin typeface="Roboto Light"/>
                <a:ea typeface="Roboto Light"/>
                <a:cs typeface="Roboto Light"/>
                <a:sym typeface="Roboto Light"/>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g1617c5328fd_0_23"/>
          <p:cNvPicPr preferRelativeResize="0">
            <a:picLocks noGrp="1"/>
          </p:cNvPicPr>
          <p:nvPr>
            <p:ph type="pic" idx="2"/>
          </p:nvPr>
        </p:nvPicPr>
        <p:blipFill rotWithShape="1">
          <a:blip r:embed="rId3">
            <a:alphaModFix/>
          </a:blip>
          <a:srcRect l="20277" r="20277"/>
          <a:stretch/>
        </p:blipFill>
        <p:spPr>
          <a:xfrm>
            <a:off x="-1" y="0"/>
            <a:ext cx="6096000" cy="6858000"/>
          </a:xfrm>
          <a:prstGeom prst="rect">
            <a:avLst/>
          </a:prstGeom>
        </p:spPr>
      </p:pic>
      <p:sp>
        <p:nvSpPr>
          <p:cNvPr id="83" name="Google Shape;83;g1617c5328fd_0_23"/>
          <p:cNvSpPr txBox="1"/>
          <p:nvPr/>
        </p:nvSpPr>
        <p:spPr>
          <a:xfrm>
            <a:off x="6309525" y="766200"/>
            <a:ext cx="5535900" cy="532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nl-NL" sz="3300" b="1">
                <a:latin typeface="Roboto"/>
                <a:ea typeface="Roboto"/>
                <a:cs typeface="Roboto"/>
                <a:sym typeface="Roboto"/>
              </a:rPr>
              <a:t>Puzzelfabriek </a:t>
            </a:r>
            <a:endParaRPr sz="3300" b="1">
              <a:latin typeface="Roboto"/>
              <a:ea typeface="Roboto"/>
              <a:cs typeface="Roboto"/>
              <a:sym typeface="Roboto"/>
            </a:endParaRPr>
          </a:p>
          <a:p>
            <a:pPr marL="0" lvl="0" indent="0" algn="l" rtl="0">
              <a:spcBef>
                <a:spcPts val="0"/>
              </a:spcBef>
              <a:spcAft>
                <a:spcPts val="0"/>
              </a:spcAft>
              <a:buNone/>
            </a:pPr>
            <a:r>
              <a:rPr lang="nl-NL" sz="2700">
                <a:latin typeface="Roboto Light"/>
                <a:ea typeface="Roboto Light"/>
                <a:cs typeface="Roboto Light"/>
                <a:sym typeface="Roboto Light"/>
              </a:rPr>
              <a:t>“Het Stukje”</a:t>
            </a:r>
            <a:endParaRPr sz="2700">
              <a:latin typeface="Roboto Light"/>
              <a:ea typeface="Roboto Light"/>
              <a:cs typeface="Roboto Light"/>
              <a:sym typeface="Roboto Light"/>
            </a:endParaRPr>
          </a:p>
          <a:p>
            <a:pPr marL="0" lvl="0" indent="0" algn="l" rtl="0">
              <a:spcBef>
                <a:spcPts val="0"/>
              </a:spcBef>
              <a:spcAft>
                <a:spcPts val="0"/>
              </a:spcAft>
              <a:buNone/>
            </a:pPr>
            <a:endParaRPr sz="2200">
              <a:latin typeface="Roboto Light"/>
              <a:ea typeface="Roboto Light"/>
              <a:cs typeface="Roboto Light"/>
              <a:sym typeface="Roboto Light"/>
            </a:endParaRPr>
          </a:p>
          <a:p>
            <a:pPr marL="0" lvl="0" indent="0" algn="l" rtl="0">
              <a:spcBef>
                <a:spcPts val="0"/>
              </a:spcBef>
              <a:spcAft>
                <a:spcPts val="0"/>
              </a:spcAft>
              <a:buNone/>
            </a:pPr>
            <a:r>
              <a:rPr lang="nl-NL" sz="2200">
                <a:latin typeface="Roboto Light"/>
                <a:ea typeface="Roboto Light"/>
                <a:cs typeface="Roboto Light"/>
                <a:sym typeface="Roboto Light"/>
              </a:rPr>
              <a:t>50 medewerkers</a:t>
            </a:r>
            <a:endParaRPr sz="2200">
              <a:latin typeface="Roboto Light"/>
              <a:ea typeface="Roboto Light"/>
              <a:cs typeface="Roboto Light"/>
              <a:sym typeface="Roboto Light"/>
            </a:endParaRPr>
          </a:p>
          <a:p>
            <a:pPr marL="0" lvl="0" indent="0" algn="l" rtl="0">
              <a:spcBef>
                <a:spcPts val="0"/>
              </a:spcBef>
              <a:spcAft>
                <a:spcPts val="0"/>
              </a:spcAft>
              <a:buNone/>
            </a:pPr>
            <a:r>
              <a:rPr lang="nl-NL" sz="2200">
                <a:latin typeface="Roboto Light"/>
                <a:ea typeface="Roboto Light"/>
                <a:cs typeface="Roboto Light"/>
                <a:sym typeface="Roboto Light"/>
              </a:rPr>
              <a:t>Gevestigd in Nijmegen</a:t>
            </a:r>
            <a:endParaRPr sz="2200">
              <a:latin typeface="Roboto Light"/>
              <a:ea typeface="Roboto Light"/>
              <a:cs typeface="Roboto Light"/>
              <a:sym typeface="Roboto Light"/>
            </a:endParaRPr>
          </a:p>
          <a:p>
            <a:pPr marL="0" lvl="0" indent="0" algn="l" rtl="0">
              <a:spcBef>
                <a:spcPts val="0"/>
              </a:spcBef>
              <a:spcAft>
                <a:spcPts val="0"/>
              </a:spcAft>
              <a:buNone/>
            </a:pPr>
            <a:endParaRPr sz="2200">
              <a:latin typeface="Roboto Light"/>
              <a:ea typeface="Roboto Light"/>
              <a:cs typeface="Roboto Light"/>
              <a:sym typeface="Roboto Light"/>
            </a:endParaRPr>
          </a:p>
          <a:p>
            <a:pPr marL="0" lvl="0" indent="0" algn="l" rtl="0">
              <a:spcBef>
                <a:spcPts val="0"/>
              </a:spcBef>
              <a:spcAft>
                <a:spcPts val="0"/>
              </a:spcAft>
              <a:buNone/>
            </a:pPr>
            <a:r>
              <a:rPr lang="nl-NL" sz="2200">
                <a:latin typeface="Roboto Light"/>
                <a:ea typeface="Roboto Light"/>
                <a:cs typeface="Roboto Light"/>
                <a:sym typeface="Roboto Light"/>
              </a:rPr>
              <a:t>Staat bekend om de snelheid waarmee zijn puzzels gelegd kan worden.</a:t>
            </a:r>
            <a:endParaRPr sz="2200">
              <a:latin typeface="Roboto Light"/>
              <a:ea typeface="Roboto Light"/>
              <a:cs typeface="Roboto Light"/>
              <a:sym typeface="Roboto Light"/>
            </a:endParaRPr>
          </a:p>
          <a:p>
            <a:pPr marL="0" lvl="0" indent="0" algn="l" rtl="0">
              <a:spcBef>
                <a:spcPts val="0"/>
              </a:spcBef>
              <a:spcAft>
                <a:spcPts val="0"/>
              </a:spcAft>
              <a:buNone/>
            </a:pPr>
            <a:br>
              <a:rPr lang="nl-NL" sz="2700" b="1">
                <a:latin typeface="Roboto"/>
                <a:ea typeface="Roboto"/>
                <a:cs typeface="Roboto"/>
                <a:sym typeface="Roboto"/>
              </a:rPr>
            </a:br>
            <a:r>
              <a:rPr lang="nl-NL" sz="2700" b="1">
                <a:latin typeface="Roboto"/>
                <a:ea typeface="Roboto"/>
                <a:cs typeface="Roboto"/>
                <a:sym typeface="Roboto"/>
              </a:rPr>
              <a:t>Missie:</a:t>
            </a:r>
            <a:endParaRPr sz="2700" b="1">
              <a:latin typeface="Roboto"/>
              <a:ea typeface="Roboto"/>
              <a:cs typeface="Roboto"/>
              <a:sym typeface="Roboto"/>
            </a:endParaRPr>
          </a:p>
          <a:p>
            <a:pPr marL="0" lvl="0" indent="0" algn="l" rtl="0">
              <a:spcBef>
                <a:spcPts val="0"/>
              </a:spcBef>
              <a:spcAft>
                <a:spcPts val="0"/>
              </a:spcAft>
              <a:buNone/>
            </a:pPr>
            <a:r>
              <a:rPr lang="nl-NL" sz="2200">
                <a:latin typeface="Roboto Light"/>
                <a:ea typeface="Roboto Light"/>
                <a:cs typeface="Roboto Light"/>
                <a:sym typeface="Roboto Light"/>
              </a:rPr>
              <a:t>Een dag niet gepuzzeld is een dag niet geleefd.</a:t>
            </a:r>
            <a:endParaRPr sz="2200">
              <a:latin typeface="Roboto Light"/>
              <a:ea typeface="Roboto Light"/>
              <a:cs typeface="Roboto Light"/>
              <a:sym typeface="Roboto Light"/>
            </a:endParaRPr>
          </a:p>
          <a:p>
            <a:pPr marL="0" lvl="0" indent="0" algn="l" rtl="0">
              <a:spcBef>
                <a:spcPts val="0"/>
              </a:spcBef>
              <a:spcAft>
                <a:spcPts val="0"/>
              </a:spcAft>
              <a:buNone/>
            </a:pPr>
            <a:endParaRPr sz="2200">
              <a:latin typeface="Roboto Light"/>
              <a:ea typeface="Roboto Light"/>
              <a:cs typeface="Roboto Light"/>
              <a:sym typeface="Roboto Light"/>
            </a:endParaRPr>
          </a:p>
          <a:p>
            <a:pPr marL="0" lvl="0" indent="0" algn="l" rtl="0">
              <a:spcBef>
                <a:spcPts val="0"/>
              </a:spcBef>
              <a:spcAft>
                <a:spcPts val="0"/>
              </a:spcAft>
              <a:buNone/>
            </a:pPr>
            <a:r>
              <a:rPr lang="nl-NL" sz="2200">
                <a:latin typeface="Roboto Light"/>
                <a:ea typeface="Roboto Light"/>
                <a:cs typeface="Roboto Light"/>
                <a:sym typeface="Roboto Light"/>
              </a:rPr>
              <a:t>Jullie rol: testpersonen in de fabriek.  </a:t>
            </a:r>
            <a:endParaRPr sz="2200">
              <a:latin typeface="Roboto Light"/>
              <a:ea typeface="Roboto Light"/>
              <a:cs typeface="Roboto Light"/>
              <a:sym typeface="Roboto Ligh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38BAE6"/>
        </a:solidFill>
        <a:effectLst/>
      </p:bgPr>
    </p:bg>
    <p:spTree>
      <p:nvGrpSpPr>
        <p:cNvPr id="1" name="Shape 87"/>
        <p:cNvGrpSpPr/>
        <p:nvPr/>
      </p:nvGrpSpPr>
      <p:grpSpPr>
        <a:xfrm>
          <a:off x="0" y="0"/>
          <a:ext cx="0" cy="0"/>
          <a:chOff x="0" y="0"/>
          <a:chExt cx="0" cy="0"/>
        </a:xfrm>
      </p:grpSpPr>
      <p:sp>
        <p:nvSpPr>
          <p:cNvPr id="88" name="Google Shape;88;p22"/>
          <p:cNvSpPr txBox="1"/>
          <p:nvPr/>
        </p:nvSpPr>
        <p:spPr>
          <a:xfrm>
            <a:off x="1023878" y="785321"/>
            <a:ext cx="9984300" cy="5818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NL" sz="2800">
                <a:solidFill>
                  <a:srgbClr val="FFC900"/>
                </a:solidFill>
                <a:latin typeface="Roboto"/>
                <a:ea typeface="Roboto"/>
                <a:cs typeface="Roboto"/>
                <a:sym typeface="Roboto"/>
              </a:rPr>
              <a:t>OEFENING</a:t>
            </a:r>
            <a:endParaRPr>
              <a:solidFill>
                <a:srgbClr val="FFC900"/>
              </a:solidFill>
              <a:latin typeface="Roboto"/>
              <a:ea typeface="Roboto"/>
              <a:cs typeface="Roboto"/>
              <a:sym typeface="Roboto"/>
            </a:endParaRPr>
          </a:p>
          <a:p>
            <a:pPr marL="0" marR="0" lvl="0" indent="0" algn="l" rtl="0">
              <a:spcBef>
                <a:spcPts val="0"/>
              </a:spcBef>
              <a:spcAft>
                <a:spcPts val="0"/>
              </a:spcAft>
              <a:buNone/>
            </a:pPr>
            <a:r>
              <a:rPr lang="nl-NL" sz="5400" b="1">
                <a:solidFill>
                  <a:schemeClr val="lt1"/>
                </a:solidFill>
                <a:latin typeface="Roboto"/>
                <a:ea typeface="Roboto"/>
                <a:cs typeface="Roboto"/>
                <a:sym typeface="Roboto"/>
              </a:rPr>
              <a:t>Ronde 1</a:t>
            </a:r>
            <a:endParaRPr sz="5400" b="1">
              <a:solidFill>
                <a:schemeClr val="lt1"/>
              </a:solidFill>
              <a:latin typeface="Roboto"/>
              <a:ea typeface="Roboto"/>
              <a:cs typeface="Roboto"/>
              <a:sym typeface="Roboto"/>
            </a:endParaRPr>
          </a:p>
          <a:p>
            <a:pPr marL="0" marR="0" lvl="0" indent="0" algn="l" rtl="0">
              <a:spcBef>
                <a:spcPts val="0"/>
              </a:spcBef>
              <a:spcAft>
                <a:spcPts val="0"/>
              </a:spcAft>
              <a:buNone/>
            </a:pPr>
            <a:r>
              <a:rPr lang="nl-NL" sz="5400" b="1">
                <a:solidFill>
                  <a:schemeClr val="lt1"/>
                </a:solidFill>
                <a:latin typeface="Roboto"/>
                <a:ea typeface="Roboto"/>
                <a:cs typeface="Roboto"/>
                <a:sym typeface="Roboto"/>
              </a:rPr>
              <a:t>“puzzelen maar”</a:t>
            </a:r>
            <a:endParaRPr sz="5400" b="1">
              <a:solidFill>
                <a:schemeClr val="lt1"/>
              </a:solidFill>
              <a:latin typeface="Roboto"/>
              <a:ea typeface="Roboto"/>
              <a:cs typeface="Roboto"/>
              <a:sym typeface="Roboto"/>
            </a:endParaRPr>
          </a:p>
          <a:p>
            <a:pPr marL="0" marR="0" lvl="0" indent="0" algn="l" rtl="0">
              <a:spcBef>
                <a:spcPts val="0"/>
              </a:spcBef>
              <a:spcAft>
                <a:spcPts val="0"/>
              </a:spcAft>
              <a:buNone/>
            </a:pPr>
            <a:endParaRPr sz="5400" b="1">
              <a:solidFill>
                <a:srgbClr val="FFC900"/>
              </a:solidFill>
              <a:latin typeface="Roboto"/>
              <a:ea typeface="Roboto"/>
              <a:cs typeface="Roboto"/>
              <a:sym typeface="Roboto"/>
            </a:endParaRPr>
          </a:p>
          <a:p>
            <a:pPr marL="0" lvl="0" indent="0" algn="l" rtl="0">
              <a:spcBef>
                <a:spcPts val="0"/>
              </a:spcBef>
              <a:spcAft>
                <a:spcPts val="0"/>
              </a:spcAft>
              <a:buNone/>
            </a:pPr>
            <a:r>
              <a:rPr lang="nl-NL" sz="2800" u="sng">
                <a:solidFill>
                  <a:schemeClr val="lt1"/>
                </a:solidFill>
                <a:latin typeface="Roboto Light"/>
                <a:ea typeface="Roboto Light"/>
                <a:cs typeface="Roboto Light"/>
                <a:sym typeface="Roboto Light"/>
              </a:rPr>
              <a:t>Regels</a:t>
            </a:r>
            <a:r>
              <a:rPr lang="nl-NL" sz="2800">
                <a:solidFill>
                  <a:schemeClr val="lt1"/>
                </a:solidFill>
                <a:latin typeface="Roboto Light"/>
                <a:ea typeface="Roboto Light"/>
                <a:cs typeface="Roboto Light"/>
                <a:sym typeface="Roboto Light"/>
              </a:rPr>
              <a:t>:</a:t>
            </a:r>
            <a:endParaRPr sz="2800">
              <a:solidFill>
                <a:schemeClr val="lt1"/>
              </a:solidFill>
              <a:latin typeface="Roboto Light"/>
              <a:ea typeface="Roboto Light"/>
              <a:cs typeface="Roboto Light"/>
              <a:sym typeface="Roboto Light"/>
            </a:endParaRPr>
          </a:p>
          <a:p>
            <a:pPr marL="457200" marR="0" lvl="0" indent="-387350" algn="l" rtl="0">
              <a:spcBef>
                <a:spcPts val="0"/>
              </a:spcBef>
              <a:spcAft>
                <a:spcPts val="0"/>
              </a:spcAft>
              <a:buClr>
                <a:schemeClr val="lt1"/>
              </a:buClr>
              <a:buSzPts val="2500"/>
              <a:buFont typeface="Roboto Light"/>
              <a:buChar char="●"/>
            </a:pPr>
            <a:r>
              <a:rPr lang="nl-NL" sz="2500">
                <a:solidFill>
                  <a:schemeClr val="lt1"/>
                </a:solidFill>
                <a:latin typeface="Roboto Light"/>
                <a:ea typeface="Roboto Light"/>
                <a:cs typeface="Roboto Light"/>
                <a:sym typeface="Roboto Light"/>
              </a:rPr>
              <a:t>1 iemand houdt de tijd bij, voor de score op het leaderbord</a:t>
            </a:r>
            <a:endParaRPr sz="2500">
              <a:solidFill>
                <a:schemeClr val="lt1"/>
              </a:solidFill>
              <a:latin typeface="Roboto Light"/>
              <a:ea typeface="Roboto Light"/>
              <a:cs typeface="Roboto Light"/>
              <a:sym typeface="Roboto Light"/>
            </a:endParaRPr>
          </a:p>
          <a:p>
            <a:pPr marL="457200" marR="0" lvl="0" indent="-387350" algn="l" rtl="0">
              <a:spcBef>
                <a:spcPts val="0"/>
              </a:spcBef>
              <a:spcAft>
                <a:spcPts val="0"/>
              </a:spcAft>
              <a:buClr>
                <a:schemeClr val="lt1"/>
              </a:buClr>
              <a:buSzPts val="2500"/>
              <a:buFont typeface="Roboto Light"/>
              <a:buChar char="●"/>
            </a:pPr>
            <a:r>
              <a:rPr lang="nl-NL" sz="2500">
                <a:solidFill>
                  <a:schemeClr val="lt1"/>
                </a:solidFill>
                <a:latin typeface="Roboto Light"/>
                <a:ea typeface="Roboto Light"/>
                <a:cs typeface="Roboto Light"/>
                <a:sym typeface="Roboto Light"/>
              </a:rPr>
              <a:t>Leg de puzzel zo snel mogelijk</a:t>
            </a:r>
            <a:endParaRPr sz="2500">
              <a:solidFill>
                <a:schemeClr val="lt1"/>
              </a:solidFill>
              <a:latin typeface="Roboto Light"/>
              <a:ea typeface="Roboto Light"/>
              <a:cs typeface="Roboto Light"/>
              <a:sym typeface="Roboto Light"/>
            </a:endParaRPr>
          </a:p>
          <a:p>
            <a:pPr marL="457200" marR="0" lvl="0" indent="-387350" algn="l" rtl="0">
              <a:spcBef>
                <a:spcPts val="0"/>
              </a:spcBef>
              <a:spcAft>
                <a:spcPts val="0"/>
              </a:spcAft>
              <a:buClr>
                <a:schemeClr val="lt1"/>
              </a:buClr>
              <a:buSzPts val="2500"/>
              <a:buFont typeface="Roboto Light"/>
              <a:buChar char="●"/>
            </a:pPr>
            <a:r>
              <a:rPr lang="nl-NL" sz="2500">
                <a:solidFill>
                  <a:schemeClr val="lt1"/>
                </a:solidFill>
                <a:latin typeface="Roboto Light"/>
                <a:ea typeface="Roboto Light"/>
                <a:cs typeface="Roboto Light"/>
                <a:sym typeface="Roboto Light"/>
              </a:rPr>
              <a:t>Max. 2 minuut</a:t>
            </a:r>
            <a:endParaRPr sz="2500">
              <a:solidFill>
                <a:schemeClr val="lt1"/>
              </a:solidFill>
              <a:latin typeface="Roboto Light"/>
              <a:ea typeface="Roboto Light"/>
              <a:cs typeface="Roboto Light"/>
              <a:sym typeface="Roboto Light"/>
            </a:endParaRPr>
          </a:p>
          <a:p>
            <a:pPr marL="457200" marR="0" lvl="0" indent="0" algn="l" rtl="0">
              <a:spcBef>
                <a:spcPts val="0"/>
              </a:spcBef>
              <a:spcAft>
                <a:spcPts val="0"/>
              </a:spcAft>
              <a:buNone/>
            </a:pPr>
            <a:endParaRPr sz="2500" b="1">
              <a:solidFill>
                <a:srgbClr val="FFC900"/>
              </a:solidFill>
              <a:latin typeface="Roboto"/>
              <a:ea typeface="Roboto"/>
              <a:cs typeface="Roboto"/>
              <a:sym typeface="Roboto"/>
            </a:endParaRPr>
          </a:p>
          <a:p>
            <a:pPr marL="457200" marR="0" lvl="0" indent="0" algn="l" rtl="0">
              <a:spcBef>
                <a:spcPts val="0"/>
              </a:spcBef>
              <a:spcAft>
                <a:spcPts val="0"/>
              </a:spcAft>
              <a:buNone/>
            </a:pPr>
            <a:endParaRPr sz="5400" b="1">
              <a:solidFill>
                <a:srgbClr val="2ADC5D"/>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C900"/>
        </a:solidFill>
        <a:effectLst/>
      </p:bgPr>
    </p:bg>
    <p:spTree>
      <p:nvGrpSpPr>
        <p:cNvPr id="1" name="Shape 93"/>
        <p:cNvGrpSpPr/>
        <p:nvPr/>
      </p:nvGrpSpPr>
      <p:grpSpPr>
        <a:xfrm>
          <a:off x="0" y="0"/>
          <a:ext cx="0" cy="0"/>
          <a:chOff x="0" y="0"/>
          <a:chExt cx="0" cy="0"/>
        </a:xfrm>
      </p:grpSpPr>
      <p:sp>
        <p:nvSpPr>
          <p:cNvPr id="94" name="Google Shape;94;g1617c5328fd_0_6"/>
          <p:cNvSpPr txBox="1">
            <a:spLocks noGrp="1"/>
          </p:cNvSpPr>
          <p:nvPr>
            <p:ph type="ctrTitle"/>
          </p:nvPr>
        </p:nvSpPr>
        <p:spPr>
          <a:xfrm>
            <a:off x="1652800" y="2313663"/>
            <a:ext cx="9144000" cy="2387700"/>
          </a:xfrm>
          <a:prstGeom prst="rect">
            <a:avLst/>
          </a:prstGeom>
        </p:spPr>
        <p:txBody>
          <a:bodyPr spcFirstLastPara="1" wrap="square" lIns="91425" tIns="45700" rIns="91425" bIns="45700" anchor="b" anchorCtr="0">
            <a:normAutofit fontScale="90000"/>
          </a:bodyPr>
          <a:lstStyle/>
          <a:p>
            <a:pPr marL="0" lvl="0" indent="0" algn="ctr" rtl="0">
              <a:spcBef>
                <a:spcPts val="0"/>
              </a:spcBef>
              <a:spcAft>
                <a:spcPts val="0"/>
              </a:spcAft>
              <a:buNone/>
            </a:pPr>
            <a:r>
              <a:rPr lang="nl-NL" b="1">
                <a:latin typeface="Roboto"/>
                <a:ea typeface="Roboto"/>
                <a:cs typeface="Roboto"/>
                <a:sym typeface="Roboto"/>
              </a:rPr>
              <a:t>betekenisvol</a:t>
            </a:r>
            <a:r>
              <a:rPr lang="nl-NL">
                <a:latin typeface="Roboto"/>
                <a:ea typeface="Roboto"/>
                <a:cs typeface="Roboto"/>
                <a:sym typeface="Roboto"/>
              </a:rPr>
              <a:t> </a:t>
            </a:r>
            <a:endParaRPr>
              <a:latin typeface="Roboto"/>
              <a:ea typeface="Roboto"/>
              <a:cs typeface="Roboto"/>
              <a:sym typeface="Roboto"/>
            </a:endParaRPr>
          </a:p>
          <a:p>
            <a:pPr marL="0" lvl="0" indent="0" algn="ctr" rtl="0">
              <a:spcBef>
                <a:spcPts val="0"/>
              </a:spcBef>
              <a:spcAft>
                <a:spcPts val="0"/>
              </a:spcAft>
              <a:buNone/>
            </a:pPr>
            <a:r>
              <a:rPr lang="nl-NL">
                <a:latin typeface="Roboto"/>
                <a:ea typeface="Roboto"/>
                <a:cs typeface="Roboto"/>
                <a:sym typeface="Roboto"/>
              </a:rPr>
              <a:t>en </a:t>
            </a:r>
            <a:endParaRPr>
              <a:latin typeface="Roboto"/>
              <a:ea typeface="Roboto"/>
              <a:cs typeface="Roboto"/>
              <a:sym typeface="Roboto"/>
            </a:endParaRPr>
          </a:p>
          <a:p>
            <a:pPr marL="0" lvl="0" indent="0" algn="ctr" rtl="0">
              <a:spcBef>
                <a:spcPts val="0"/>
              </a:spcBef>
              <a:spcAft>
                <a:spcPts val="0"/>
              </a:spcAft>
              <a:buNone/>
            </a:pPr>
            <a:r>
              <a:rPr lang="nl-NL" b="1">
                <a:latin typeface="Roboto"/>
                <a:ea typeface="Roboto"/>
                <a:cs typeface="Roboto"/>
                <a:sym typeface="Roboto"/>
              </a:rPr>
              <a:t>sociale invloed</a:t>
            </a:r>
            <a:endParaRPr b="1">
              <a:latin typeface="Roboto"/>
              <a:ea typeface="Roboto"/>
              <a:cs typeface="Roboto"/>
              <a:sym typeface="Robot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C900"/>
        </a:solidFill>
        <a:effectLst/>
      </p:bgPr>
    </p:bg>
    <p:spTree>
      <p:nvGrpSpPr>
        <p:cNvPr id="1" name="Shape 99"/>
        <p:cNvGrpSpPr/>
        <p:nvPr/>
      </p:nvGrpSpPr>
      <p:grpSpPr>
        <a:xfrm>
          <a:off x="0" y="0"/>
          <a:ext cx="0" cy="0"/>
          <a:chOff x="0" y="0"/>
          <a:chExt cx="0" cy="0"/>
        </a:xfrm>
      </p:grpSpPr>
      <p:sp>
        <p:nvSpPr>
          <p:cNvPr id="100" name="Google Shape;100;g1617c5328fd_0_12"/>
          <p:cNvSpPr txBox="1">
            <a:spLocks noGrp="1"/>
          </p:cNvSpPr>
          <p:nvPr>
            <p:ph type="ctrTitle"/>
          </p:nvPr>
        </p:nvSpPr>
        <p:spPr>
          <a:xfrm>
            <a:off x="1524000" y="1628638"/>
            <a:ext cx="9144000" cy="2387700"/>
          </a:xfrm>
          <a:prstGeom prst="rect">
            <a:avLst/>
          </a:prstGeom>
        </p:spPr>
        <p:txBody>
          <a:bodyPr spcFirstLastPara="1" wrap="square" lIns="91425" tIns="45700" rIns="91425" bIns="45700" anchor="b" anchorCtr="0">
            <a:normAutofit fontScale="90000"/>
          </a:bodyPr>
          <a:lstStyle/>
          <a:p>
            <a:pPr marL="0" lvl="0" indent="0" algn="ctr" rtl="0">
              <a:spcBef>
                <a:spcPts val="0"/>
              </a:spcBef>
              <a:spcAft>
                <a:spcPts val="0"/>
              </a:spcAft>
              <a:buNone/>
            </a:pPr>
            <a:r>
              <a:rPr lang="nl-NL" b="1">
                <a:latin typeface="Roboto"/>
                <a:ea typeface="Roboto"/>
                <a:cs typeface="Roboto"/>
                <a:sym typeface="Roboto"/>
              </a:rPr>
              <a:t>onboarding</a:t>
            </a:r>
            <a:endParaRPr>
              <a:latin typeface="Roboto"/>
              <a:ea typeface="Roboto"/>
              <a:cs typeface="Roboto"/>
              <a:sym typeface="Roboto"/>
            </a:endParaRPr>
          </a:p>
          <a:p>
            <a:pPr marL="0" lvl="0" indent="0" algn="ctr" rtl="0">
              <a:spcBef>
                <a:spcPts val="0"/>
              </a:spcBef>
              <a:spcAft>
                <a:spcPts val="0"/>
              </a:spcAft>
              <a:buNone/>
            </a:pPr>
            <a:r>
              <a:rPr lang="nl-NL" b="1">
                <a:latin typeface="Roboto"/>
                <a:ea typeface="Roboto"/>
                <a:cs typeface="Roboto"/>
                <a:sym typeface="Roboto"/>
              </a:rPr>
              <a:t>golden hour</a:t>
            </a:r>
            <a:r>
              <a:rPr lang="nl-NL">
                <a:latin typeface="Roboto"/>
                <a:ea typeface="Roboto"/>
                <a:cs typeface="Roboto"/>
                <a:sym typeface="Roboto"/>
              </a:rPr>
              <a:t> </a:t>
            </a:r>
            <a:br>
              <a:rPr lang="nl-NL">
                <a:latin typeface="Roboto"/>
                <a:ea typeface="Roboto"/>
                <a:cs typeface="Roboto"/>
                <a:sym typeface="Roboto"/>
              </a:rPr>
            </a:br>
            <a:r>
              <a:rPr lang="nl-NL" sz="4766">
                <a:latin typeface="Roboto Light"/>
                <a:ea typeface="Roboto Light"/>
                <a:cs typeface="Roboto Light"/>
                <a:sym typeface="Roboto Light"/>
              </a:rPr>
              <a:t>(succesbeleving)</a:t>
            </a:r>
            <a:endParaRPr sz="4766">
              <a:latin typeface="Roboto Light"/>
              <a:ea typeface="Roboto Light"/>
              <a:cs typeface="Roboto Light"/>
              <a:sym typeface="Roboto Light"/>
            </a:endParaRPr>
          </a:p>
        </p:txBody>
      </p:sp>
      <p:sp>
        <p:nvSpPr>
          <p:cNvPr id="101" name="Google Shape;101;g1617c5328fd_0_12"/>
          <p:cNvSpPr txBox="1">
            <a:spLocks noGrp="1"/>
          </p:cNvSpPr>
          <p:nvPr>
            <p:ph type="subTitle" idx="1"/>
          </p:nvPr>
        </p:nvSpPr>
        <p:spPr>
          <a:xfrm>
            <a:off x="1448875" y="4606788"/>
            <a:ext cx="9144000" cy="1655700"/>
          </a:xfrm>
          <a:prstGeom prst="rect">
            <a:avLst/>
          </a:prstGeom>
        </p:spPr>
        <p:txBody>
          <a:bodyPr spcFirstLastPara="1" wrap="square" lIns="91425" tIns="45700" rIns="91425" bIns="45700" anchor="t" anchorCtr="0">
            <a:normAutofit/>
          </a:bodyPr>
          <a:lstStyle/>
          <a:p>
            <a:pPr marL="0" lvl="0" indent="0" algn="ctr" rtl="0">
              <a:spcBef>
                <a:spcPts val="1000"/>
              </a:spcBef>
              <a:spcAft>
                <a:spcPts val="0"/>
              </a:spcAft>
              <a:buNone/>
            </a:pPr>
            <a:r>
              <a:rPr lang="nl-NL">
                <a:latin typeface="Roboto Light"/>
                <a:ea typeface="Roboto Light"/>
                <a:cs typeface="Roboto Light"/>
                <a:sym typeface="Roboto Light"/>
              </a:rPr>
              <a:t>Voorbeeld colleges Recht Astrid</a:t>
            </a:r>
            <a:endParaRPr>
              <a:latin typeface="Roboto Light"/>
              <a:ea typeface="Roboto Light"/>
              <a:cs typeface="Roboto Light"/>
              <a:sym typeface="Roboto Light"/>
            </a:endParaRPr>
          </a:p>
        </p:txBody>
      </p:sp>
    </p:spTree>
  </p:cSld>
  <p:clrMapOvr>
    <a:masterClrMapping/>
  </p:clrMapOvr>
</p:sld>
</file>

<file path=ppt/theme/theme1.xml><?xml version="1.0" encoding="utf-8"?>
<a:theme xmlns:a="http://schemas.openxmlformats.org/drawingml/2006/main" name="Kantoorthema">
  <a:themeElements>
    <a:clrScheme name="Custom 5 1">
      <a:dk1>
        <a:srgbClr val="000000"/>
      </a:dk1>
      <a:lt1>
        <a:srgbClr val="FFFFFF"/>
      </a:lt1>
      <a:dk2>
        <a:srgbClr val="68197B"/>
      </a:dk2>
      <a:lt2>
        <a:srgbClr val="F8F8F8"/>
      </a:lt2>
      <a:accent1>
        <a:srgbClr val="53D6E7"/>
      </a:accent1>
      <a:accent2>
        <a:srgbClr val="033277"/>
      </a:accent2>
      <a:accent3>
        <a:srgbClr val="EB2F94"/>
      </a:accent3>
      <a:accent4>
        <a:srgbClr val="53D6E7"/>
      </a:accent4>
      <a:accent5>
        <a:srgbClr val="B9E20D"/>
      </a:accent5>
      <a:accent6>
        <a:srgbClr val="720348"/>
      </a:accent6>
      <a:hlink>
        <a:srgbClr val="014BD9"/>
      </a:hlink>
      <a:folHlink>
        <a:srgbClr val="9191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2537</Words>
  <Application>Microsoft Macintosh PowerPoint</Application>
  <PresentationFormat>Widescreen</PresentationFormat>
  <Paragraphs>232</Paragraphs>
  <Slides>31</Slides>
  <Notes>31</Notes>
  <HiddenSlides>9</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Roboto Black</vt:lpstr>
      <vt:lpstr>Calibri</vt:lpstr>
      <vt:lpstr>Arial</vt:lpstr>
      <vt:lpstr>Roboto Medium</vt:lpstr>
      <vt:lpstr>Roboto Light</vt:lpstr>
      <vt:lpstr>Fellix</vt:lpstr>
      <vt:lpstr>Roboto</vt:lpstr>
      <vt:lpstr>Kantoorthema</vt:lpstr>
      <vt:lpstr>PowerPoint Presentation</vt:lpstr>
      <vt:lpstr>foto van flyer</vt:lpstr>
      <vt:lpstr>PowerPoint Presentation</vt:lpstr>
      <vt:lpstr>PowerPoint Presentation</vt:lpstr>
      <vt:lpstr>PowerPoint Presentation</vt:lpstr>
      <vt:lpstr>PowerPoint Presentation</vt:lpstr>
      <vt:lpstr>PowerPoint Presentation</vt:lpstr>
      <vt:lpstr>betekenisvol  en  sociale invloed</vt:lpstr>
      <vt:lpstr>onboarding golden hour  (succesbeleving)</vt:lpstr>
      <vt:lpstr>PowerPoint Presentation</vt:lpstr>
      <vt:lpstr>LEADERBORD</vt:lpstr>
      <vt:lpstr>PowerPoint Presentation</vt:lpstr>
      <vt:lpstr>PowerPoint Presentation</vt:lpstr>
      <vt:lpstr>Oplopende complexiteit Voortgangsindicatie Continue feedback  (van elkaar + de munten)</vt:lpstr>
      <vt:lpstr>PowerPoint Presentation</vt:lpstr>
      <vt:lpstr>PowerPoint Presentation</vt:lpstr>
      <vt:lpstr>PowerPoint Presentation</vt:lpstr>
      <vt:lpstr>Nice-to-haves Onvoorspelbaarheid Schaarste Verlies en vermijding</vt:lpstr>
      <vt:lpstr>Voorbeelden: Onvoorspelbaarheid, schaarste, verlies en vermijding</vt:lpstr>
      <vt:lpstr>PowerPoint Presentation</vt:lpstr>
      <vt:lpstr>PowerPoint Presentation</vt:lpstr>
      <vt:lpstr>Waar hebben we het over gehad?</vt:lpstr>
      <vt:lpstr>Tools en meer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Davey Vorstenbosch</dc:creator>
  <cp:lastModifiedBy>Nooijer,Salva S. de</cp:lastModifiedBy>
  <cp:revision>1</cp:revision>
  <dcterms:created xsi:type="dcterms:W3CDTF">2019-09-11T11:31:05Z</dcterms:created>
  <dcterms:modified xsi:type="dcterms:W3CDTF">2022-11-01T14:01:52Z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0x01010200E0986CA5184C2D48A6AF77AD28E5694E</vt:lpwstr>
  </property>
  <property fmtid="{D5CDD505-2E9C-101B-9397-08002B2CF9AE}" pid="3" name="Order">
    <vt:r8>236500</vt:r8>
  </property>
</Properties>
</file>