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8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9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0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1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2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0" r:id="rId4"/>
    <p:sldMasterId id="2147483752" r:id="rId5"/>
    <p:sldMasterId id="2147483745" r:id="rId6"/>
    <p:sldMasterId id="2147483747" r:id="rId7"/>
    <p:sldMasterId id="2147483753" r:id="rId8"/>
    <p:sldMasterId id="2147483693" r:id="rId9"/>
    <p:sldMasterId id="2147483703" r:id="rId10"/>
    <p:sldMasterId id="2147483716" r:id="rId11"/>
    <p:sldMasterId id="2147483660" r:id="rId12"/>
    <p:sldMasterId id="2147483755" r:id="rId13"/>
    <p:sldMasterId id="2147483764" r:id="rId14"/>
    <p:sldMasterId id="2147483775" r:id="rId15"/>
    <p:sldMasterId id="2147483786" r:id="rId16"/>
  </p:sldMasterIdLst>
  <p:notesMasterIdLst>
    <p:notesMasterId r:id="rId46"/>
  </p:notesMasterIdLst>
  <p:handoutMasterIdLst>
    <p:handoutMasterId r:id="rId47"/>
  </p:handoutMasterIdLst>
  <p:sldIdLst>
    <p:sldId id="256" r:id="rId17"/>
    <p:sldId id="1964" r:id="rId18"/>
    <p:sldId id="1985" r:id="rId19"/>
    <p:sldId id="8493" r:id="rId20"/>
    <p:sldId id="325" r:id="rId21"/>
    <p:sldId id="342" r:id="rId22"/>
    <p:sldId id="8494" r:id="rId23"/>
    <p:sldId id="365" r:id="rId24"/>
    <p:sldId id="1963" r:id="rId25"/>
    <p:sldId id="1960" r:id="rId26"/>
    <p:sldId id="314" r:id="rId27"/>
    <p:sldId id="334" r:id="rId28"/>
    <p:sldId id="1965" r:id="rId29"/>
    <p:sldId id="1969" r:id="rId30"/>
    <p:sldId id="1970" r:id="rId31"/>
    <p:sldId id="1971" r:id="rId32"/>
    <p:sldId id="1968" r:id="rId33"/>
    <p:sldId id="1978" r:id="rId34"/>
    <p:sldId id="1977" r:id="rId35"/>
    <p:sldId id="1976" r:id="rId36"/>
    <p:sldId id="1975" r:id="rId37"/>
    <p:sldId id="1974" r:id="rId38"/>
    <p:sldId id="1973" r:id="rId39"/>
    <p:sldId id="8495" r:id="rId40"/>
    <p:sldId id="1980" r:id="rId41"/>
    <p:sldId id="1981" r:id="rId42"/>
    <p:sldId id="1972" r:id="rId43"/>
    <p:sldId id="1984" r:id="rId44"/>
    <p:sldId id="8496" r:id="rId4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FFFFFF"/>
    <a:srgbClr val="4D4395"/>
    <a:srgbClr val="EFF3F4"/>
    <a:srgbClr val="0C559A"/>
    <a:srgbClr val="613670"/>
    <a:srgbClr val="055073"/>
    <a:srgbClr val="BB2687"/>
    <a:srgbClr val="5EADA5"/>
    <a:srgbClr val="9E25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663DB5-A050-45BA-B732-551A9C8C8447}" v="8" dt="2023-03-16T09:19:40.132"/>
    <p1510:client id="{C5DCF656-6B41-703B-48A3-BF5CCBB21B3C}" v="58" dt="2023-03-21T10:11:45.5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4848" autoAdjust="0"/>
  </p:normalViewPr>
  <p:slideViewPr>
    <p:cSldViewPr snapToGrid="0">
      <p:cViewPr varScale="1">
        <p:scale>
          <a:sx n="128" d="100"/>
          <a:sy n="128" d="100"/>
        </p:scale>
        <p:origin x="116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614CAB-2758-CE47-9BBC-890D82FE5CE1}" type="datetimeFigureOut">
              <a:rPr lang="en-US" smtClean="0"/>
              <a:t>3/21/23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EEEB3-F2DE-A141-8899-31A24F3FF08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378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06CA8-1BAB-0F40-8168-1E4CDA07D916}" type="datetimeFigureOut">
              <a:rPr lang="en-US" smtClean="0"/>
              <a:t>3/21/23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48F99-5A8E-4D41-BD59-6D09DD802E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385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48F99-5A8E-4D41-BD59-6D09DD802E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85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25AF4-02D3-4155-B97C-1F91F7B2F3B4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0851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48F99-5A8E-4D41-BD59-6D09DD802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160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vinden de medewerkers daarvan?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48F99-5A8E-4D41-BD59-6D09DD802EE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2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48F99-5A8E-4D41-BD59-6D09DD802EE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73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Waar staan jullie nu met je project? Opleidingen?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Hoe kunnen we verder samenwerken om de ontwikkeling digitale zorg = reguliere zorg te begeleiden? </a:t>
            </a:r>
            <a:r>
              <a:rPr lang="nl-NL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All-inclusive</a:t>
            </a:r>
            <a:r>
              <a:rPr lang="nl-NL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zorg</a:t>
            </a:r>
            <a:endParaRPr lang="nl-NL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48F99-5A8E-4D41-BD59-6D09DD802EE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7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1. Ontvangst en Welkom (Justine) 12.00-12.05 </a:t>
            </a:r>
            <a:endParaRPr lang="nl-NL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2. Introductie SET en verbinding onderwijs (Pim) 12.05-12.10 </a:t>
            </a:r>
            <a:endParaRPr lang="nl-NL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3. Introductie en voorstellen van de organisaties in het panel (Mieke) 12.10-12.15 </a:t>
            </a:r>
            <a:endParaRPr lang="nl-NL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4. Voorstellen projecten: 12.15-12.30 </a:t>
            </a:r>
            <a:endParaRPr lang="nl-NL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Welke projecten doen jullie voor digitale zorg @ HOME?  </a:t>
            </a:r>
            <a:endParaRPr lang="nl-NL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nl-NL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KLimmendaal</a:t>
            </a:r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(Janna) </a:t>
            </a:r>
            <a:endParaRPr lang="nl-NL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Attent (Nathalie) </a:t>
            </a:r>
            <a:endParaRPr lang="nl-NL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nl-NL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5. Panelgesprek (Mieke gespreksleider) 12.30-12.55 </a:t>
            </a:r>
            <a:endParaRPr lang="nl-NL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Wat willen medewerkers en </a:t>
            </a:r>
            <a:r>
              <a:rPr lang="nl-NL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clienten</a:t>
            </a:r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met digitale zorg @ HOME bereiken? </a:t>
            </a:r>
            <a:endParaRPr lang="nl-NL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Wat levert het op?  </a:t>
            </a:r>
            <a:endParaRPr lang="nl-NL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Wat is er nog nodig?  </a:t>
            </a:r>
            <a:endParaRPr lang="nl-NL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6. Afsluiting panelgesprek: 12.55-13.00 </a:t>
            </a:r>
            <a:endParaRPr lang="nl-NL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Hoe kunnen we verder samenwerken om de ontwikkeling digitale zorg = reguliere zorg te begeleiden? </a:t>
            </a:r>
            <a:endParaRPr lang="nl-NL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6. Ervaren Langdurige zorg @HOME 13.00-14.00  </a:t>
            </a:r>
            <a:endParaRPr lang="nl-NL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48F99-5A8E-4D41-BD59-6D09DD802E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67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48F99-5A8E-4D41-BD59-6D09DD802E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49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48F99-5A8E-4D41-BD59-6D09DD802E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55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48F99-5A8E-4D41-BD59-6D09DD802EE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77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48F99-5A8E-4D41-BD59-6D09DD802EE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9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B822B-6E80-0149-AB2F-E12BF8C4320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375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2863" y="739775"/>
            <a:ext cx="6583362" cy="37036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E8E63-FF76-4796-A7E7-DC7EAFB58943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1161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8A79F-57B6-41DE-B1AE-6B3D41887908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5435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8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9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31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32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35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11150" y="252413"/>
            <a:ext cx="8556625" cy="4552950"/>
          </a:xfrm>
          <a:prstGeom prst="roundRect">
            <a:avLst>
              <a:gd name="adj" fmla="val 4433"/>
            </a:avLst>
          </a:prstGeom>
          <a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/>
          <a:lstStyle>
            <a:lvl1pPr marL="0" indent="0">
              <a:buNone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889547" y="2713169"/>
            <a:ext cx="3803896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algn="l">
              <a:defRPr sz="2400" b="1" i="0" cap="all">
                <a:solidFill>
                  <a:srgbClr val="006EB7"/>
                </a:solidFill>
                <a:latin typeface="Arial"/>
              </a:defRPr>
            </a:lvl1pPr>
          </a:lstStyle>
          <a:p>
            <a:r>
              <a:rPr lang="en-US"/>
              <a:t>CLICK TO EDIT MASTER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89000" y="3230563"/>
            <a:ext cx="3803650" cy="468312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marL="0" indent="0">
              <a:buNone/>
              <a:defRPr sz="24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642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4475" y="338298"/>
            <a:ext cx="8850176" cy="4425088"/>
          </a:xfrm>
          <a:prstGeom prst="roundRect">
            <a:avLst>
              <a:gd name="adj" fmla="val 4827"/>
            </a:avLst>
          </a:prstGeom>
          <a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889547" y="2713169"/>
            <a:ext cx="440108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algn="l">
              <a:defRPr sz="2800" cap="all">
                <a:solidFill>
                  <a:srgbClr val="006EB7"/>
                </a:solidFill>
              </a:defRPr>
            </a:lvl1pPr>
          </a:lstStyle>
          <a:p>
            <a:r>
              <a:rPr lang="en-US"/>
              <a:t>CLICK TO EDIT MASTER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7030204" y="651959"/>
            <a:ext cx="2113795" cy="7390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 descr="Logo_VitaValley_ZonderPayoff_FC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632" y="618640"/>
            <a:ext cx="2181080" cy="73901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6322" y="620672"/>
            <a:ext cx="2307678" cy="77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50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16" y="201911"/>
            <a:ext cx="8820288" cy="4799707"/>
          </a:xfrm>
          <a:prstGeom prst="roundRect">
            <a:avLst>
              <a:gd name="adj" fmla="val 4827"/>
            </a:avLst>
          </a:prstGeom>
          <a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889548" y="2713169"/>
            <a:ext cx="360566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algn="l">
              <a:defRPr sz="2800" cap="all">
                <a:solidFill>
                  <a:srgbClr val="006EB7"/>
                </a:solidFill>
              </a:defRPr>
            </a:lvl1pPr>
          </a:lstStyle>
          <a:p>
            <a:r>
              <a:rPr lang="en-US"/>
              <a:t>CLICK TO EDIT MASTER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7030205" y="651960"/>
            <a:ext cx="2113795" cy="7390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7" name="Picture 6" descr="Logo_VitaValley_ZonderPayoff_FC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632" y="618641"/>
            <a:ext cx="2181080" cy="73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06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457166">
              <a:defRPr/>
            </a:pPr>
            <a:fld id="{58D463EF-BD9F-4190-B54D-2C81B91F9980}" type="datetimeFigureOut">
              <a:rPr lang="en-US" smtClean="0">
                <a:solidFill>
                  <a:prstClr val="black"/>
                </a:solidFill>
              </a:rPr>
              <a:pPr defTabSz="457166">
                <a:defRPr/>
              </a:pPr>
              <a:t>3/21/23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45716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457166">
              <a:defRPr/>
            </a:pPr>
            <a:fld id="{B9C2E5C2-F184-42AD-8F18-38FDE2C426CE}" type="slidenum">
              <a:rPr lang="en-US" smtClean="0">
                <a:solidFill>
                  <a:prstClr val="black"/>
                </a:solidFill>
              </a:rPr>
              <a:pPr defTabSz="457166"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953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34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34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34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3" y="430213"/>
            <a:ext cx="7642225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3" y="1017588"/>
            <a:ext cx="7642225" cy="2606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01663" y="3624263"/>
            <a:ext cx="7642225" cy="7286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i="1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0" y="4767263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07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3" y="430213"/>
            <a:ext cx="7642225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3" y="1017588"/>
            <a:ext cx="7642225" cy="326804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0" y="4767263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39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sche innovatie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1663" y="430213"/>
            <a:ext cx="7872053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baseline="0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3" y="1604356"/>
            <a:ext cx="1807804" cy="265511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 baseline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2610701" y="1608236"/>
            <a:ext cx="1807804" cy="265511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9447" y="1612116"/>
            <a:ext cx="1807804" cy="265511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665912" y="1615996"/>
            <a:ext cx="1807804" cy="265511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601663" y="1143825"/>
            <a:ext cx="1807804" cy="230832"/>
          </a:xfrm>
          <a:prstGeom prst="rect">
            <a:avLst/>
          </a:prstGeom>
          <a:solidFill>
            <a:srgbClr val="ED6B06"/>
          </a:solidFill>
        </p:spPr>
        <p:txBody>
          <a:bodyPr wrap="square" bIns="61200" rtlCol="0" anchor="ctr" anchorCtr="0">
            <a:noAutofit/>
          </a:bodyPr>
          <a:lstStyle/>
          <a:p>
            <a:pPr algn="ctr"/>
            <a:r>
              <a:rPr lang="en-US" sz="900" b="1">
                <a:solidFill>
                  <a:schemeClr val="bg1"/>
                </a:solidFill>
              </a:rPr>
              <a:t>VITALITEIT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10701" y="1147676"/>
            <a:ext cx="1807804" cy="230832"/>
          </a:xfrm>
          <a:prstGeom prst="rect">
            <a:avLst/>
          </a:prstGeom>
          <a:solidFill>
            <a:srgbClr val="B72C87"/>
          </a:solidFill>
        </p:spPr>
        <p:txBody>
          <a:bodyPr wrap="square" bIns="61200" rtlCol="0" anchor="ctr" anchorCtr="0">
            <a:noAutofit/>
          </a:bodyPr>
          <a:lstStyle/>
          <a:p>
            <a:pPr algn="ctr"/>
            <a:r>
              <a:rPr lang="en-US" sz="900" b="1">
                <a:solidFill>
                  <a:schemeClr val="bg1"/>
                </a:solidFill>
              </a:rPr>
              <a:t>ZELFSTANDIGHEID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649447" y="1151527"/>
            <a:ext cx="1807804" cy="230832"/>
          </a:xfrm>
          <a:prstGeom prst="rect">
            <a:avLst/>
          </a:prstGeom>
          <a:solidFill>
            <a:srgbClr val="70B52E"/>
          </a:solidFill>
        </p:spPr>
        <p:txBody>
          <a:bodyPr wrap="square" bIns="61200" rtlCol="0" anchor="ctr" anchorCtr="0">
            <a:noAutofit/>
          </a:bodyPr>
          <a:lstStyle/>
          <a:p>
            <a:pPr algn="ctr"/>
            <a:r>
              <a:rPr lang="en-US" sz="900" b="1">
                <a:solidFill>
                  <a:schemeClr val="bg1"/>
                </a:solidFill>
              </a:rPr>
              <a:t>PROCES &amp; BELEVING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6665912" y="1155378"/>
            <a:ext cx="1807804" cy="230832"/>
          </a:xfrm>
          <a:prstGeom prst="rect">
            <a:avLst/>
          </a:prstGeom>
          <a:solidFill>
            <a:srgbClr val="00A88A"/>
          </a:solidFill>
        </p:spPr>
        <p:txBody>
          <a:bodyPr wrap="square" bIns="61200" rtlCol="0" anchor="ctr" anchorCtr="0">
            <a:noAutofit/>
          </a:bodyPr>
          <a:lstStyle/>
          <a:p>
            <a:pPr algn="ctr"/>
            <a:r>
              <a:rPr lang="en-US" sz="900" b="1">
                <a:solidFill>
                  <a:schemeClr val="bg1"/>
                </a:solidFill>
              </a:rPr>
              <a:t>ETHIEK &amp; RANDVOORWAARDEN</a:t>
            </a: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0" y="4767263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43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3" y="430213"/>
            <a:ext cx="8027986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3" y="1017588"/>
            <a:ext cx="4039961" cy="31269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923834" y="1017588"/>
            <a:ext cx="3597814" cy="323999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0" y="4767263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3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3" y="430213"/>
            <a:ext cx="7642225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3" y="1017588"/>
            <a:ext cx="7642225" cy="2606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01663" y="3624263"/>
            <a:ext cx="7642225" cy="7286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i="1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0" y="4767263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39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3" y="430213"/>
            <a:ext cx="8027986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3" y="1017588"/>
            <a:ext cx="4039961" cy="31269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923834" y="1017588"/>
            <a:ext cx="3597814" cy="3239999"/>
          </a:xfrm>
          <a:prstGeom prst="roundRect">
            <a:avLst>
              <a:gd name="adj" fmla="val 5206"/>
            </a:avLst>
          </a:prstGeom>
          <a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/>
          <a:lstStyle>
            <a:lvl1pPr marL="0" indent="0">
              <a:buNone/>
              <a:defRPr sz="16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0" y="4767263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34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taValley - 2 kol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3" y="430213"/>
            <a:ext cx="8124592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4" y="1017588"/>
            <a:ext cx="3950842" cy="31269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794025" y="1021468"/>
            <a:ext cx="3932230" cy="31269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0" y="4767263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68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3" y="430213"/>
            <a:ext cx="7976059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1498" y="1166137"/>
            <a:ext cx="7976224" cy="3127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0" y="4767263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14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3" y="430213"/>
            <a:ext cx="7975600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1498" y="1968271"/>
            <a:ext cx="7976224" cy="23252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1663" y="1098550"/>
            <a:ext cx="7975600" cy="7810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0" y="4767263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023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2C3EBF-2600-472B-A39E-FD860B181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77D73C3-A527-4A1C-A437-B20ADDD670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E31F9C1-7338-4209-A8A2-AD48338EF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457154"/>
            <a:fld id="{A5CD92B8-A403-47AD-A108-D955AD38CF2E}" type="datetimeFigureOut">
              <a:rPr lang="nl-NL" smtClean="0">
                <a:solidFill>
                  <a:prstClr val="black"/>
                </a:solidFill>
              </a:rPr>
              <a:pPr defTabSz="457154"/>
              <a:t>21-03-2023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B8E7E42-4146-4CF4-86A0-9EF6C1069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457154"/>
            <a:endParaRPr lang="nl-NL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D2AEA4-7C0C-4910-B80E-B1F685F3E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457154"/>
            <a:fld id="{1B4CF5C6-5DEC-46F6-9929-6D224ED68DDC}" type="slidenum">
              <a:rPr lang="nl-NL" smtClean="0">
                <a:solidFill>
                  <a:prstClr val="black"/>
                </a:solidFill>
              </a:rPr>
              <a:pPr defTabSz="457154"/>
              <a:t>‹nr.›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932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3" y="430213"/>
            <a:ext cx="7642225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3" y="1017588"/>
            <a:ext cx="7642225" cy="2606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01663" y="3624263"/>
            <a:ext cx="7642225" cy="7286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i="1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0" y="4767263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314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3" y="430213"/>
            <a:ext cx="7642225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3" y="1017588"/>
            <a:ext cx="7642225" cy="326804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0" y="4767263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55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sche innovatie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1663" y="430213"/>
            <a:ext cx="7872053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baseline="0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3" y="1604356"/>
            <a:ext cx="1807804" cy="265511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 baseline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2610701" y="1608236"/>
            <a:ext cx="1807804" cy="265511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9447" y="1612116"/>
            <a:ext cx="1807804" cy="265511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665912" y="1615996"/>
            <a:ext cx="1807804" cy="265511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601663" y="1143825"/>
            <a:ext cx="1807804" cy="230832"/>
          </a:xfrm>
          <a:prstGeom prst="rect">
            <a:avLst/>
          </a:prstGeom>
          <a:solidFill>
            <a:srgbClr val="ED6B06"/>
          </a:solidFill>
        </p:spPr>
        <p:txBody>
          <a:bodyPr wrap="square" bIns="61200" rtlCol="0" anchor="ctr" anchorCtr="0">
            <a:noAutofit/>
          </a:bodyPr>
          <a:lstStyle/>
          <a:p>
            <a:pPr algn="ctr"/>
            <a:r>
              <a:rPr lang="en-US" sz="900" b="1">
                <a:solidFill>
                  <a:schemeClr val="bg1"/>
                </a:solidFill>
              </a:rPr>
              <a:t>VITALITEIT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10701" y="1147676"/>
            <a:ext cx="1807804" cy="230832"/>
          </a:xfrm>
          <a:prstGeom prst="rect">
            <a:avLst/>
          </a:prstGeom>
          <a:solidFill>
            <a:srgbClr val="B72C87"/>
          </a:solidFill>
        </p:spPr>
        <p:txBody>
          <a:bodyPr wrap="square" bIns="61200" rtlCol="0" anchor="ctr" anchorCtr="0">
            <a:noAutofit/>
          </a:bodyPr>
          <a:lstStyle/>
          <a:p>
            <a:pPr algn="ctr"/>
            <a:r>
              <a:rPr lang="en-US" sz="900" b="1">
                <a:solidFill>
                  <a:schemeClr val="bg1"/>
                </a:solidFill>
              </a:rPr>
              <a:t>ZELFSTANDIGHEID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649447" y="1151527"/>
            <a:ext cx="1807804" cy="230832"/>
          </a:xfrm>
          <a:prstGeom prst="rect">
            <a:avLst/>
          </a:prstGeom>
          <a:solidFill>
            <a:srgbClr val="70B52E"/>
          </a:solidFill>
        </p:spPr>
        <p:txBody>
          <a:bodyPr wrap="square" bIns="61200" rtlCol="0" anchor="ctr" anchorCtr="0">
            <a:noAutofit/>
          </a:bodyPr>
          <a:lstStyle/>
          <a:p>
            <a:pPr algn="ctr"/>
            <a:r>
              <a:rPr lang="en-US" sz="900" b="1">
                <a:solidFill>
                  <a:schemeClr val="bg1"/>
                </a:solidFill>
              </a:rPr>
              <a:t>PROCES &amp; BELEVING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6665912" y="1155378"/>
            <a:ext cx="1807804" cy="230832"/>
          </a:xfrm>
          <a:prstGeom prst="rect">
            <a:avLst/>
          </a:prstGeom>
          <a:solidFill>
            <a:srgbClr val="00A88A"/>
          </a:solidFill>
        </p:spPr>
        <p:txBody>
          <a:bodyPr wrap="square" bIns="61200" rtlCol="0" anchor="ctr" anchorCtr="0">
            <a:noAutofit/>
          </a:bodyPr>
          <a:lstStyle/>
          <a:p>
            <a:pPr algn="ctr"/>
            <a:r>
              <a:rPr lang="en-US" sz="900" b="1">
                <a:solidFill>
                  <a:schemeClr val="bg1"/>
                </a:solidFill>
              </a:rPr>
              <a:t>ETHIEK &amp; RANDVOORWAARDEN</a:t>
            </a: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0" y="4767263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15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3" y="430213"/>
            <a:ext cx="8027986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3" y="1017588"/>
            <a:ext cx="4039961" cy="31269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923834" y="1017588"/>
            <a:ext cx="3597814" cy="323999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0" y="4767263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841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3" y="430213"/>
            <a:ext cx="8027986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3" y="1017588"/>
            <a:ext cx="4039961" cy="31269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923834" y="1017588"/>
            <a:ext cx="3597814" cy="3239999"/>
          </a:xfrm>
          <a:prstGeom prst="roundRect">
            <a:avLst>
              <a:gd name="adj" fmla="val 5206"/>
            </a:avLst>
          </a:prstGeom>
          <a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/>
          <a:lstStyle>
            <a:lvl1pPr marL="0" indent="0">
              <a:buNone/>
              <a:defRPr sz="16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0" y="4767263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23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3" y="430213"/>
            <a:ext cx="7642225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3" y="1017588"/>
            <a:ext cx="7642225" cy="326804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0" y="4767263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579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taValley - 2 kol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3" y="430213"/>
            <a:ext cx="8124592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4" y="1017588"/>
            <a:ext cx="3950842" cy="31269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794025" y="1021468"/>
            <a:ext cx="3932230" cy="31269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0" y="4767263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200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3" y="430213"/>
            <a:ext cx="7976059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1498" y="1166137"/>
            <a:ext cx="7976224" cy="3127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0" y="4767263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4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3" y="430213"/>
            <a:ext cx="7975600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1498" y="1968271"/>
            <a:ext cx="7976224" cy="23252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1663" y="1098550"/>
            <a:ext cx="7975600" cy="7810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0" y="4767263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778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4475" y="338298"/>
            <a:ext cx="8850176" cy="4425088"/>
          </a:xfrm>
          <a:prstGeom prst="roundRect">
            <a:avLst>
              <a:gd name="adj" fmla="val 4827"/>
            </a:avLst>
          </a:prstGeom>
          <a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889547" y="2713169"/>
            <a:ext cx="440108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algn="l">
              <a:defRPr sz="2800" cap="all">
                <a:solidFill>
                  <a:srgbClr val="006EB7"/>
                </a:solidFill>
              </a:defRPr>
            </a:lvl1pPr>
          </a:lstStyle>
          <a:p>
            <a:r>
              <a:rPr lang="en-US"/>
              <a:t>CLICK TO EDIT MASTER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7030204" y="651959"/>
            <a:ext cx="2113795" cy="7390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 descr="Logo_VitaValley_ZonderPayoff_FC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632" y="618640"/>
            <a:ext cx="2181080" cy="73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682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457166">
              <a:defRPr/>
            </a:pPr>
            <a:fld id="{58D463EF-BD9F-4190-B54D-2C81B91F9980}" type="datetimeFigureOut">
              <a:rPr lang="en-US" smtClean="0">
                <a:solidFill>
                  <a:prstClr val="black"/>
                </a:solidFill>
              </a:rPr>
              <a:pPr defTabSz="457166">
                <a:defRPr/>
              </a:pPr>
              <a:t>3/21/23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45716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457166">
              <a:defRPr/>
            </a:pPr>
            <a:fld id="{B9C2E5C2-F184-42AD-8F18-38FDE2C426CE}" type="slidenum">
              <a:rPr lang="en-US" smtClean="0">
                <a:solidFill>
                  <a:prstClr val="black"/>
                </a:solidFill>
              </a:rPr>
              <a:pPr defTabSz="457166"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5987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16" y="201911"/>
            <a:ext cx="8820288" cy="4799707"/>
          </a:xfrm>
          <a:prstGeom prst="roundRect">
            <a:avLst>
              <a:gd name="adj" fmla="val 4827"/>
            </a:avLst>
          </a:prstGeom>
          <a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889548" y="2713169"/>
            <a:ext cx="360566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algn="l">
              <a:defRPr sz="2800" cap="all">
                <a:solidFill>
                  <a:srgbClr val="006EB7"/>
                </a:solidFill>
              </a:defRPr>
            </a:lvl1pPr>
          </a:lstStyle>
          <a:p>
            <a:r>
              <a:rPr lang="en-US"/>
              <a:t>CLICK TO EDIT MASTER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7030205" y="651960"/>
            <a:ext cx="2113795" cy="7390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7" name="Picture 6" descr="Logo_VitaValley_ZonderPayoff_FC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632" y="618641"/>
            <a:ext cx="2181080" cy="73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63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34604"/>
            <a:ext cx="8229600" cy="5334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288" y="1329930"/>
            <a:ext cx="8229600" cy="31027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151510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7200" y="2586038"/>
            <a:ext cx="8001000" cy="651403"/>
          </a:xfrm>
        </p:spPr>
        <p:txBody>
          <a:bodyPr anchor="b" anchorCtr="0"/>
          <a:lstStyle>
            <a:lvl1pPr>
              <a:defRPr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457200" y="3321468"/>
            <a:ext cx="80010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9C9A-9153-D140-8D35-DF291FF50819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IXP-animatie-9-sat160H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7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pag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96F1F7D2-704F-5643-9B11-0F8CB79AA9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ijdelijke aanduiding voor inhoud 18">
            <a:extLst>
              <a:ext uri="{FF2B5EF4-FFF2-40B4-BE49-F238E27FC236}">
                <a16:creationId xmlns:a16="http://schemas.microsoft.com/office/drawing/2014/main" id="{C88866AB-A196-3642-A135-D29DFFDEAA2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849630" y="1847000"/>
            <a:ext cx="4417445" cy="3908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75" b="1">
                <a:solidFill>
                  <a:schemeClr val="tx1"/>
                </a:solidFill>
              </a:defRPr>
            </a:lvl1pPr>
          </a:lstStyle>
          <a:p>
            <a:r>
              <a:rPr lang="nl-NL"/>
              <a:t>Titel</a:t>
            </a:r>
            <a:br>
              <a:rPr lang="nl-NL"/>
            </a:br>
            <a:endParaRPr lang="nl-NL"/>
          </a:p>
        </p:txBody>
      </p:sp>
      <p:sp>
        <p:nvSpPr>
          <p:cNvPr id="10" name="Tijdelijke aanduiding voor inhoud 18">
            <a:extLst>
              <a:ext uri="{FF2B5EF4-FFF2-40B4-BE49-F238E27FC236}">
                <a16:creationId xmlns:a16="http://schemas.microsoft.com/office/drawing/2014/main" id="{CA6C7A40-A4F4-864B-AB50-ECEE303439C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849630" y="2296438"/>
            <a:ext cx="4417445" cy="335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25" i="1"/>
            </a:lvl1pPr>
          </a:lstStyle>
          <a:p>
            <a:r>
              <a:rPr lang="nl-NL"/>
              <a:t>Subtitel</a:t>
            </a:r>
            <a:br>
              <a:rPr lang="nl-NL"/>
            </a:br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066D3E14-B822-8C46-B9B4-F852C9EFEB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142" y="389969"/>
            <a:ext cx="2862083" cy="1200149"/>
          </a:xfrm>
          <a:prstGeom prst="rect">
            <a:avLst/>
          </a:prstGeom>
        </p:spPr>
      </p:pic>
      <p:sp>
        <p:nvSpPr>
          <p:cNvPr id="11" name="Tekstvak 15">
            <a:extLst>
              <a:ext uri="{FF2B5EF4-FFF2-40B4-BE49-F238E27FC236}">
                <a16:creationId xmlns:a16="http://schemas.microsoft.com/office/drawing/2014/main" id="{986E4A6B-7191-8249-990A-D6E4E1A83A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49630" y="2939984"/>
            <a:ext cx="441744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1" rIns="68581"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charset="0"/>
              </a:defRPr>
            </a:lvl9pPr>
          </a:lstStyle>
          <a:p>
            <a:pPr algn="ctr" eaLnBrk="1" hangingPunct="1">
              <a:defRPr/>
            </a:pPr>
            <a:fld id="{8C51CB2A-C4A2-434D-82B4-01D7EA972E36}" type="datetime3">
              <a:rPr lang="nl-NL" sz="900" smtClean="0">
                <a:solidFill>
                  <a:schemeClr val="accent4"/>
                </a:solidFill>
                <a:latin typeface="Calibri"/>
              </a:rPr>
              <a:pPr algn="ctr" eaLnBrk="1" hangingPunct="1">
                <a:defRPr/>
              </a:pPr>
              <a:t>21/03/23</a:t>
            </a:fld>
            <a:endParaRPr lang="nl-NL" sz="900">
              <a:solidFill>
                <a:schemeClr val="accent4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01878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pag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18">
            <a:extLst>
              <a:ext uri="{FF2B5EF4-FFF2-40B4-BE49-F238E27FC236}">
                <a16:creationId xmlns:a16="http://schemas.microsoft.com/office/drawing/2014/main" id="{8347CDFE-CBA3-2147-BEDC-13CA4CB15B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18441" y="2572763"/>
            <a:ext cx="3478981" cy="3908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75" b="1">
                <a:solidFill>
                  <a:schemeClr val="tx1"/>
                </a:solidFill>
              </a:defRPr>
            </a:lvl1pPr>
          </a:lstStyle>
          <a:p>
            <a:r>
              <a:rPr lang="nl-NL"/>
              <a:t>Titel</a:t>
            </a:r>
            <a:br>
              <a:rPr lang="nl-NL"/>
            </a:br>
            <a:endParaRPr lang="nl-NL"/>
          </a:p>
        </p:txBody>
      </p:sp>
      <p:sp>
        <p:nvSpPr>
          <p:cNvPr id="10" name="Tijdelijke aanduiding voor inhoud 18">
            <a:extLst>
              <a:ext uri="{FF2B5EF4-FFF2-40B4-BE49-F238E27FC236}">
                <a16:creationId xmlns:a16="http://schemas.microsoft.com/office/drawing/2014/main" id="{DAAE507A-654D-F445-83B5-E08D6486CAC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318441" y="3022200"/>
            <a:ext cx="3478981" cy="335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25" i="1"/>
            </a:lvl1pPr>
          </a:lstStyle>
          <a:p>
            <a:r>
              <a:rPr lang="nl-NL"/>
              <a:t>Subtitel</a:t>
            </a:r>
            <a:br>
              <a:rPr lang="nl-NL"/>
            </a:br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F637587-EDA2-964F-A4A7-E574D0C4BC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2883" y="628327"/>
            <a:ext cx="3538517" cy="148379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640466B-1841-4D49-A916-D4E3D99A2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56251" cy="5143500"/>
          </a:xfrm>
          <a:prstGeom prst="rect">
            <a:avLst/>
          </a:prstGeom>
        </p:spPr>
      </p:pic>
      <p:sp>
        <p:nvSpPr>
          <p:cNvPr id="14" name="Tekstvak 15">
            <a:extLst>
              <a:ext uri="{FF2B5EF4-FFF2-40B4-BE49-F238E27FC236}">
                <a16:creationId xmlns:a16="http://schemas.microsoft.com/office/drawing/2014/main" id="{447EA15D-FAE7-BB49-A9CE-06A0C78BA0E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18441" y="4411298"/>
            <a:ext cx="347898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1" rIns="68581"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charset="0"/>
              </a:defRPr>
            </a:lvl9pPr>
          </a:lstStyle>
          <a:p>
            <a:pPr algn="ctr" eaLnBrk="1" hangingPunct="1">
              <a:defRPr/>
            </a:pPr>
            <a:fld id="{8C51CB2A-C4A2-434D-82B4-01D7EA972E36}" type="datetime3">
              <a:rPr lang="nl-NL" sz="900" smtClean="0">
                <a:solidFill>
                  <a:schemeClr val="accent4"/>
                </a:solidFill>
                <a:latin typeface="Calibri"/>
              </a:rPr>
              <a:pPr algn="ctr" eaLnBrk="1" hangingPunct="1">
                <a:defRPr/>
              </a:pPr>
              <a:t>21/03/23</a:t>
            </a:fld>
            <a:endParaRPr lang="nl-NL" sz="900">
              <a:solidFill>
                <a:schemeClr val="accent4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3115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sche innovatie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1663" y="430213"/>
            <a:ext cx="7872053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baseline="0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3" y="1604356"/>
            <a:ext cx="1807804" cy="265511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 baseline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2610701" y="1608236"/>
            <a:ext cx="1807804" cy="265511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9447" y="1612116"/>
            <a:ext cx="1807804" cy="265511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665912" y="1615996"/>
            <a:ext cx="1807804" cy="265511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601663" y="1143825"/>
            <a:ext cx="1807804" cy="230832"/>
          </a:xfrm>
          <a:prstGeom prst="rect">
            <a:avLst/>
          </a:prstGeom>
          <a:solidFill>
            <a:srgbClr val="ED6B06"/>
          </a:solidFill>
        </p:spPr>
        <p:txBody>
          <a:bodyPr wrap="square" bIns="61200" rtlCol="0" anchor="ctr" anchorCtr="0">
            <a:noAutofit/>
          </a:bodyPr>
          <a:lstStyle/>
          <a:p>
            <a:pPr algn="ctr"/>
            <a:r>
              <a:rPr lang="en-US" sz="900" b="1">
                <a:solidFill>
                  <a:schemeClr val="bg1"/>
                </a:solidFill>
              </a:rPr>
              <a:t>VITALITEIT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10701" y="1147676"/>
            <a:ext cx="1807804" cy="230832"/>
          </a:xfrm>
          <a:prstGeom prst="rect">
            <a:avLst/>
          </a:prstGeom>
          <a:solidFill>
            <a:srgbClr val="B72C87"/>
          </a:solidFill>
        </p:spPr>
        <p:txBody>
          <a:bodyPr wrap="square" bIns="61200" rtlCol="0" anchor="ctr" anchorCtr="0">
            <a:noAutofit/>
          </a:bodyPr>
          <a:lstStyle/>
          <a:p>
            <a:pPr algn="ctr"/>
            <a:r>
              <a:rPr lang="en-US" sz="900" b="1">
                <a:solidFill>
                  <a:schemeClr val="bg1"/>
                </a:solidFill>
              </a:rPr>
              <a:t>ZELFSTANDIGHEID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649447" y="1151527"/>
            <a:ext cx="1807804" cy="230832"/>
          </a:xfrm>
          <a:prstGeom prst="rect">
            <a:avLst/>
          </a:prstGeom>
          <a:solidFill>
            <a:srgbClr val="70B52E"/>
          </a:solidFill>
        </p:spPr>
        <p:txBody>
          <a:bodyPr wrap="square" bIns="61200" rtlCol="0" anchor="ctr" anchorCtr="0">
            <a:noAutofit/>
          </a:bodyPr>
          <a:lstStyle/>
          <a:p>
            <a:pPr algn="ctr"/>
            <a:r>
              <a:rPr lang="en-US" sz="900" b="1">
                <a:solidFill>
                  <a:schemeClr val="bg1"/>
                </a:solidFill>
              </a:rPr>
              <a:t>PROCES &amp; BELEVING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6665912" y="1155378"/>
            <a:ext cx="1807804" cy="230832"/>
          </a:xfrm>
          <a:prstGeom prst="rect">
            <a:avLst/>
          </a:prstGeom>
          <a:solidFill>
            <a:srgbClr val="00A88A"/>
          </a:solidFill>
        </p:spPr>
        <p:txBody>
          <a:bodyPr wrap="square" bIns="61200" rtlCol="0" anchor="ctr" anchorCtr="0">
            <a:noAutofit/>
          </a:bodyPr>
          <a:lstStyle/>
          <a:p>
            <a:pPr algn="ctr"/>
            <a:r>
              <a:rPr lang="en-US" sz="900" b="1">
                <a:solidFill>
                  <a:schemeClr val="bg1"/>
                </a:solidFill>
              </a:rPr>
              <a:t>ETHIEK &amp; RANDVOORWAARDEN</a:t>
            </a: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0" y="4767263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734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pag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F1D62425-4401-7443-B65F-B357251D8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959" y="3309418"/>
            <a:ext cx="2862083" cy="120014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BFC282C-0766-9E49-8E1D-197F5BFF5D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4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pag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0E0BDC7-07D7-F643-B055-3759BCC93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959" y="708854"/>
            <a:ext cx="2862083" cy="120014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F3D8055-448A-3345-B971-69A5F97A51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826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nnenwe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3892A32F-7123-2B46-95B8-FB3B0ABAD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190" y="128672"/>
            <a:ext cx="7145696" cy="48052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35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/>
              <a:t>Klik om de stijl te bewerken</a:t>
            </a:r>
            <a:br>
              <a:rPr lang="nl-NL"/>
            </a:br>
            <a:r>
              <a:rPr lang="nl-NL"/>
              <a:t>Maximaal 2 regels</a:t>
            </a:r>
          </a:p>
        </p:txBody>
      </p:sp>
    </p:spTree>
    <p:extLst>
      <p:ext uri="{BB962C8B-B14F-4D97-AF65-F5344CB8AC3E}">
        <p14:creationId xmlns:p14="http://schemas.microsoft.com/office/powerpoint/2010/main" val="25660555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wer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7EF345CC-BC35-284B-A5D4-78CE6D4266C2}"/>
              </a:ext>
            </a:extLst>
          </p:cNvPr>
          <p:cNvSpPr txBox="1">
            <a:spLocks/>
          </p:cNvSpPr>
          <p:nvPr userDrawn="1"/>
        </p:nvSpPr>
        <p:spPr>
          <a:xfrm>
            <a:off x="320040" y="175197"/>
            <a:ext cx="7189035" cy="571370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35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DA480B0-E7DD-2C4C-B379-6DACA9DE4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190" y="128672"/>
            <a:ext cx="7145696" cy="48052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35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/>
              <a:t>Klik om de stijl te bewerken</a:t>
            </a:r>
            <a:br>
              <a:rPr lang="nl-NL"/>
            </a:br>
            <a:r>
              <a:rPr lang="nl-NL"/>
              <a:t>Maximaal 2 regels</a:t>
            </a:r>
          </a:p>
        </p:txBody>
      </p:sp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863EE360-A04E-394B-8BAE-4778F7E0B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0191" y="969706"/>
            <a:ext cx="2449052" cy="3759299"/>
          </a:xfrm>
          <a:prstGeom prst="rect">
            <a:avLst/>
          </a:prstGeom>
        </p:spPr>
        <p:txBody>
          <a:bodyPr>
            <a:noAutofit/>
          </a:bodyPr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/>
            </a:lvl1pPr>
            <a:lvl2pPr marL="378000" marR="0" indent="-1714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50"/>
            </a:lvl2pPr>
            <a:lvl3pPr marL="594000" marR="0" indent="-1714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/>
            </a:lvl3pPr>
            <a:lvl4pPr marL="810000" marR="0" indent="-1714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750"/>
            </a:lvl4pPr>
            <a:lvl5pPr marL="1026000" marR="0" indent="-1714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Tekststijl van het model bewerken</a:t>
            </a:r>
          </a:p>
          <a:p>
            <a:pPr marL="378000" marR="0" lvl="1" indent="-1714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Tweede niveau</a:t>
            </a:r>
          </a:p>
          <a:p>
            <a:pPr marL="594000" marR="0" lvl="2" indent="-1714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82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Derde niveau</a:t>
            </a:r>
          </a:p>
          <a:p>
            <a:pPr marL="810000" marR="0" lvl="3" indent="-1714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78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Vierde niveau</a:t>
            </a:r>
          </a:p>
          <a:p>
            <a:pPr marL="1026000" marR="0" lvl="4" indent="-1714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78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Vijfde niveau</a:t>
            </a:r>
          </a:p>
        </p:txBody>
      </p:sp>
      <p:sp>
        <p:nvSpPr>
          <p:cNvPr id="18" name="Tijdelijke aanduiding voor tekst 3">
            <a:extLst>
              <a:ext uri="{FF2B5EF4-FFF2-40B4-BE49-F238E27FC236}">
                <a16:creationId xmlns:a16="http://schemas.microsoft.com/office/drawing/2014/main" id="{0CF62AB2-4523-7A4A-BF92-26B41B33DFAD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3342496" y="964905"/>
            <a:ext cx="2449052" cy="3772657"/>
          </a:xfrm>
          <a:prstGeom prst="rect">
            <a:avLst/>
          </a:prstGeom>
        </p:spPr>
        <p:txBody>
          <a:bodyPr>
            <a:noAutofit/>
          </a:bodyPr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/>
            </a:lvl1pPr>
            <a:lvl2pPr marL="378000" marR="0" indent="-1714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50"/>
            </a:lvl2pPr>
            <a:lvl3pPr marL="594000" marR="0" indent="-1714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/>
            </a:lvl3pPr>
            <a:lvl4pPr marL="810000" marR="0" indent="-1714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750"/>
            </a:lvl4pPr>
            <a:lvl5pPr marL="1026000" marR="0" indent="-1714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Tekststijl van het model bewerken</a:t>
            </a:r>
          </a:p>
          <a:p>
            <a:pPr marL="378000" marR="0" lvl="1" indent="-1714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Tweede niveau</a:t>
            </a:r>
          </a:p>
          <a:p>
            <a:pPr marL="594000" marR="0" lvl="2" indent="-1714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82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Derde niveau</a:t>
            </a:r>
          </a:p>
          <a:p>
            <a:pPr marL="810000" marR="0" lvl="3" indent="-1714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78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Vierde niveau</a:t>
            </a:r>
          </a:p>
          <a:p>
            <a:pPr marL="1026000" marR="0" lvl="4" indent="-1714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78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Vijfde niveau</a:t>
            </a:r>
          </a:p>
        </p:txBody>
      </p:sp>
      <p:sp>
        <p:nvSpPr>
          <p:cNvPr id="19" name="Tijdelijke aanduiding voor tekst 3">
            <a:extLst>
              <a:ext uri="{FF2B5EF4-FFF2-40B4-BE49-F238E27FC236}">
                <a16:creationId xmlns:a16="http://schemas.microsoft.com/office/drawing/2014/main" id="{7A97B571-CD6F-134C-A86E-31E585B2CBF2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6372775" y="964905"/>
            <a:ext cx="2449052" cy="3772657"/>
          </a:xfrm>
          <a:prstGeom prst="rect">
            <a:avLst/>
          </a:prstGeom>
        </p:spPr>
        <p:txBody>
          <a:bodyPr>
            <a:noAutofit/>
          </a:bodyPr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/>
            </a:lvl1pPr>
            <a:lvl2pPr marL="378000" marR="0" indent="-1714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50"/>
            </a:lvl2pPr>
            <a:lvl3pPr marL="594000" marR="0" indent="-1714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/>
            </a:lvl3pPr>
            <a:lvl4pPr marL="810000" marR="0" indent="-1714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750"/>
            </a:lvl4pPr>
            <a:lvl5pPr marL="1026000" marR="0" indent="-1714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Tekststijl van het model bewerken</a:t>
            </a:r>
          </a:p>
          <a:p>
            <a:pPr marL="378000" marR="0" lvl="1" indent="-1714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Tweede niveau</a:t>
            </a:r>
          </a:p>
          <a:p>
            <a:pPr marL="594000" marR="0" lvl="2" indent="-1714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82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Derde niveau</a:t>
            </a:r>
          </a:p>
          <a:p>
            <a:pPr marL="810000" marR="0" lvl="3" indent="-1714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78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Vierde niveau</a:t>
            </a:r>
          </a:p>
          <a:p>
            <a:pPr marL="1026000" marR="0" lvl="4" indent="-1714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78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7680927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wer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2403BD97-2326-7D40-9FF8-1B08E55FF4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42496" y="964906"/>
            <a:ext cx="5481314" cy="377171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125"/>
            </a:lvl1pPr>
          </a:lstStyle>
          <a:p>
            <a:r>
              <a:rPr lang="nl-NL"/>
              <a:t>Tekst of ruimte voor grafiek/afbeelding 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8DD2C1A-B081-AD43-A503-BDD61DCFBD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190" y="128672"/>
            <a:ext cx="7145696" cy="48052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35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/>
              <a:t>Klik om de stijl te bewerken</a:t>
            </a:r>
            <a:br>
              <a:rPr lang="nl-NL"/>
            </a:br>
            <a:r>
              <a:rPr lang="nl-NL"/>
              <a:t>Maximaal 2 regels</a:t>
            </a:r>
          </a:p>
        </p:txBody>
      </p:sp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197DB528-0432-1249-8823-30992C6191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0191" y="964907"/>
            <a:ext cx="2449052" cy="3771718"/>
          </a:xfrm>
          <a:prstGeom prst="rect">
            <a:avLst/>
          </a:prstGeom>
        </p:spPr>
        <p:txBody>
          <a:bodyPr>
            <a:noAutofit/>
          </a:bodyPr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/>
            </a:lvl1pPr>
            <a:lvl2pPr marL="378000" marR="0" indent="-1714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50"/>
            </a:lvl2pPr>
            <a:lvl3pPr marL="594000" marR="0" indent="-1714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/>
            </a:lvl3pPr>
            <a:lvl4pPr marL="810000" marR="0" indent="-1714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750"/>
            </a:lvl4pPr>
            <a:lvl5pPr marL="1026000" marR="0" indent="-1714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Tekststijl van het model bewerken</a:t>
            </a:r>
          </a:p>
          <a:p>
            <a:pPr marL="378000" marR="0" lvl="1" indent="-1714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Tweede niveau</a:t>
            </a:r>
          </a:p>
          <a:p>
            <a:pPr marL="594000" marR="0" lvl="2" indent="-1714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82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Derde niveau</a:t>
            </a:r>
          </a:p>
          <a:p>
            <a:pPr marL="810000" marR="0" lvl="3" indent="-1714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78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Vierde niveau</a:t>
            </a:r>
          </a:p>
          <a:p>
            <a:pPr marL="1026000" marR="0" lvl="4" indent="-1714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78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6046844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wer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90697F67-641D-754E-8455-25D6B17153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190" y="128672"/>
            <a:ext cx="7145696" cy="48052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35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/>
              <a:t>Klik om de stijl te bewerken</a:t>
            </a:r>
            <a:br>
              <a:rPr lang="nl-NL"/>
            </a:br>
            <a:r>
              <a:rPr lang="nl-NL"/>
              <a:t>Maximaal 2 regels</a:t>
            </a:r>
          </a:p>
        </p:txBody>
      </p:sp>
    </p:spTree>
    <p:extLst>
      <p:ext uri="{BB962C8B-B14F-4D97-AF65-F5344CB8AC3E}">
        <p14:creationId xmlns:p14="http://schemas.microsoft.com/office/powerpoint/2010/main" val="22266204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leurpagina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itstel 1">
            <a:extLst>
              <a:ext uri="{FF2B5EF4-FFF2-40B4-BE49-F238E27FC236}">
                <a16:creationId xmlns:a16="http://schemas.microsoft.com/office/drawing/2014/main" id="{C993A93C-9653-B747-864B-5D2C8DF29BF8}"/>
              </a:ext>
            </a:extLst>
          </p:cNvPr>
          <p:cNvSpPr/>
          <p:nvPr userDrawn="1"/>
        </p:nvSpPr>
        <p:spPr>
          <a:xfrm rot="16200000">
            <a:off x="4407230" y="4815444"/>
            <a:ext cx="329540" cy="362198"/>
          </a:xfrm>
          <a:prstGeom prst="flowChartDelay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763DC78-10CE-7B49-A240-3B3D6FCDD74D}"/>
              </a:ext>
            </a:extLst>
          </p:cNvPr>
          <p:cNvSpPr txBox="1"/>
          <p:nvPr userDrawn="1"/>
        </p:nvSpPr>
        <p:spPr>
          <a:xfrm>
            <a:off x="4427311" y="4934037"/>
            <a:ext cx="289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Clr>
                <a:srgbClr val="D67400"/>
              </a:buClr>
              <a:buFont typeface="Arial"/>
              <a:buNone/>
            </a:pPr>
            <a:fld id="{76473EEF-5E8B-4340-BFCD-DE11273AC3DA}" type="slidenum">
              <a:rPr lang="nl-NL" sz="600" b="0" i="0" smtClean="0">
                <a:solidFill>
                  <a:schemeClr val="accent1"/>
                </a:solidFill>
                <a:latin typeface="Barlow Medium" pitchFamily="2" charset="77"/>
              </a:rPr>
              <a:pPr marL="0" indent="0" algn="ctr">
                <a:buClr>
                  <a:srgbClr val="D67400"/>
                </a:buClr>
                <a:buFont typeface="Arial"/>
                <a:buNone/>
              </a:pPr>
              <a:t>‹nr.›</a:t>
            </a:fld>
            <a:endParaRPr lang="nl-NL" sz="600" b="0" i="0">
              <a:solidFill>
                <a:schemeClr val="accent1"/>
              </a:solidFill>
              <a:latin typeface="Barlow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83922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7E7F-F6D0-414A-8689-BECC4888073D}" type="datetimeFigureOut">
              <a:rPr lang="nl-NL" smtClean="0"/>
              <a:t>21-03-2023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F43B-A305-4655-AE46-504F78F5A3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52479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7E7F-F6D0-414A-8689-BECC4888073D}" type="datetimeFigureOut">
              <a:rPr lang="nl-NL" smtClean="0"/>
              <a:t>21-03-2023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F43B-A305-4655-AE46-504F78F5A3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84022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3" y="430213"/>
            <a:ext cx="7642225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3" y="1017588"/>
            <a:ext cx="7642225" cy="326804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0" y="4767263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6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3" y="430213"/>
            <a:ext cx="8027986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3" y="1017588"/>
            <a:ext cx="4039961" cy="31269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923834" y="1017588"/>
            <a:ext cx="3597814" cy="323999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0" y="4767263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989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16792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96125" y="446722"/>
            <a:ext cx="7151750" cy="507831"/>
          </a:xfrm>
        </p:spPr>
        <p:txBody>
          <a:bodyPr lIns="0" tIns="0" rIns="0" bIns="0"/>
          <a:lstStyle>
            <a:lvl1pPr>
              <a:defRPr sz="33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4125" y="1316471"/>
            <a:ext cx="5653563" cy="323165"/>
          </a:xfrm>
        </p:spPr>
        <p:txBody>
          <a:bodyPr lIns="0" tIns="0" rIns="0" bIns="0"/>
          <a:lstStyle>
            <a:lvl1pPr>
              <a:defRPr sz="21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58176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4526280"/>
            <a:ext cx="9143999" cy="61721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8734" y="1847087"/>
            <a:ext cx="1986533" cy="198653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96125" y="446722"/>
            <a:ext cx="7151750" cy="507831"/>
          </a:xfrm>
        </p:spPr>
        <p:txBody>
          <a:bodyPr lIns="0" tIns="0" rIns="0" bIns="0"/>
          <a:lstStyle>
            <a:lvl1pPr>
              <a:defRPr sz="33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34060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96125" y="446722"/>
            <a:ext cx="7151750" cy="507831"/>
          </a:xfrm>
        </p:spPr>
        <p:txBody>
          <a:bodyPr lIns="0" tIns="0" rIns="0" bIns="0"/>
          <a:lstStyle>
            <a:lvl1pPr>
              <a:defRPr sz="33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2561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971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247477"/>
            <a:ext cx="6858000" cy="138499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27699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21.03.23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56285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ee objecten - Oranje met klimmer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05001"/>
            <a:ext cx="6480000" cy="1354217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20000"/>
            <a:ext cx="3172500" cy="283154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6150" y="1620000"/>
            <a:ext cx="3172500" cy="283154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65420236-530E-794C-BF9C-0B0B886430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3188" y="45111"/>
            <a:ext cx="2057400" cy="115416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accent1"/>
                </a:solidFill>
              </a:defRPr>
            </a:lvl1pPr>
          </a:lstStyle>
          <a:p>
            <a:fld id="{E7D854B5-B2AE-0149-8E26-C0400C626985}" type="datetime1">
              <a:rPr lang="nl-NL" smtClean="0"/>
              <a:t>21-03-2023</a:t>
            </a:fld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54D0EB9-6236-8E48-9B56-88E9A33B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45111"/>
            <a:ext cx="2057400" cy="115416"/>
          </a:xfrm>
          <a:prstGeom prst="rect">
            <a:avLst/>
          </a:prstGeom>
        </p:spPr>
        <p:txBody>
          <a:bodyPr/>
          <a:lstStyle>
            <a:lvl1pPr algn="l">
              <a:defRPr sz="750">
                <a:solidFill>
                  <a:schemeClr val="accent1"/>
                </a:solidFill>
              </a:defRPr>
            </a:lvl1pPr>
          </a:lstStyle>
          <a:p>
            <a:fld id="{03D7224B-F099-C347-AB7F-2B8A181894F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05247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457166">
              <a:defRPr/>
            </a:pPr>
            <a:fld id="{58D463EF-BD9F-4190-B54D-2C81B91F9980}" type="datetimeFigureOut">
              <a:rPr lang="en-US" smtClean="0">
                <a:solidFill>
                  <a:prstClr val="black"/>
                </a:solidFill>
              </a:rPr>
              <a:pPr defTabSz="457166">
                <a:defRPr/>
              </a:pPr>
              <a:t>3/21/23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45716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457166">
              <a:defRPr/>
            </a:pPr>
            <a:fld id="{B9C2E5C2-F184-42AD-8F18-38FDE2C426CE}" type="slidenum">
              <a:rPr lang="en-US" smtClean="0">
                <a:solidFill>
                  <a:prstClr val="black"/>
                </a:solidFill>
              </a:rPr>
              <a:pPr defTabSz="457166"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9731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4" y="430214"/>
            <a:ext cx="7642225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4" y="1017589"/>
            <a:ext cx="7642225" cy="2606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01664" y="3624264"/>
            <a:ext cx="7642225" cy="7286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i="1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1" y="4767264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238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4" y="430214"/>
            <a:ext cx="7642225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4" y="1017589"/>
            <a:ext cx="7642225" cy="326804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1" y="4767264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69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3" y="430213"/>
            <a:ext cx="8027986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3" y="1017588"/>
            <a:ext cx="4039961" cy="31269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923834" y="1017588"/>
            <a:ext cx="3597814" cy="3239999"/>
          </a:xfrm>
          <a:prstGeom prst="roundRect">
            <a:avLst>
              <a:gd name="adj" fmla="val 5206"/>
            </a:avLst>
          </a:prstGeom>
          <a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/>
          <a:lstStyle>
            <a:lvl1pPr marL="0" indent="0">
              <a:buNone/>
              <a:defRPr sz="16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0" y="4767263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841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sche innovatie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1664" y="430214"/>
            <a:ext cx="7872053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baseline="0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4" y="1604357"/>
            <a:ext cx="1807804" cy="265511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 baseline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2610702" y="1608237"/>
            <a:ext cx="1807804" cy="265511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9448" y="1612117"/>
            <a:ext cx="1807804" cy="265511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665913" y="1615997"/>
            <a:ext cx="1807804" cy="265511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601664" y="1143825"/>
            <a:ext cx="1807804" cy="230832"/>
          </a:xfrm>
          <a:prstGeom prst="rect">
            <a:avLst/>
          </a:prstGeom>
          <a:solidFill>
            <a:srgbClr val="ED6B06"/>
          </a:solidFill>
        </p:spPr>
        <p:txBody>
          <a:bodyPr wrap="square" bIns="61200" rtlCol="0" anchor="ctr" anchorCtr="0">
            <a:noAutofit/>
          </a:bodyPr>
          <a:lstStyle/>
          <a:p>
            <a:pPr algn="ctr"/>
            <a:r>
              <a:rPr lang="en-US" sz="900" b="1">
                <a:solidFill>
                  <a:schemeClr val="bg1"/>
                </a:solidFill>
              </a:rPr>
              <a:t>VITALITEIT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10702" y="1147676"/>
            <a:ext cx="1807804" cy="230832"/>
          </a:xfrm>
          <a:prstGeom prst="rect">
            <a:avLst/>
          </a:prstGeom>
          <a:solidFill>
            <a:srgbClr val="B72C87"/>
          </a:solidFill>
        </p:spPr>
        <p:txBody>
          <a:bodyPr wrap="square" bIns="61200" rtlCol="0" anchor="ctr" anchorCtr="0">
            <a:noAutofit/>
          </a:bodyPr>
          <a:lstStyle/>
          <a:p>
            <a:pPr algn="ctr"/>
            <a:r>
              <a:rPr lang="en-US" sz="900" b="1">
                <a:solidFill>
                  <a:schemeClr val="bg1"/>
                </a:solidFill>
              </a:rPr>
              <a:t>ZELFSTANDIGHEID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649448" y="1151527"/>
            <a:ext cx="1807804" cy="230832"/>
          </a:xfrm>
          <a:prstGeom prst="rect">
            <a:avLst/>
          </a:prstGeom>
          <a:solidFill>
            <a:srgbClr val="70B52E"/>
          </a:solidFill>
        </p:spPr>
        <p:txBody>
          <a:bodyPr wrap="square" bIns="61200" rtlCol="0" anchor="ctr" anchorCtr="0">
            <a:noAutofit/>
          </a:bodyPr>
          <a:lstStyle/>
          <a:p>
            <a:pPr algn="ctr"/>
            <a:r>
              <a:rPr lang="en-US" sz="900" b="1">
                <a:solidFill>
                  <a:schemeClr val="bg1"/>
                </a:solidFill>
              </a:rPr>
              <a:t>PROCES &amp; BELEVING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6665913" y="1155378"/>
            <a:ext cx="1807804" cy="230832"/>
          </a:xfrm>
          <a:prstGeom prst="rect">
            <a:avLst/>
          </a:prstGeom>
          <a:solidFill>
            <a:srgbClr val="00A88A"/>
          </a:solidFill>
        </p:spPr>
        <p:txBody>
          <a:bodyPr wrap="square" bIns="61200" rtlCol="0" anchor="ctr" anchorCtr="0">
            <a:noAutofit/>
          </a:bodyPr>
          <a:lstStyle/>
          <a:p>
            <a:pPr algn="ctr"/>
            <a:r>
              <a:rPr lang="en-US" sz="900" b="1">
                <a:solidFill>
                  <a:schemeClr val="bg1"/>
                </a:solidFill>
              </a:rPr>
              <a:t>ETHIEK &amp; RANDVOORWAARDEN</a:t>
            </a: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1" y="4767264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391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4" y="430214"/>
            <a:ext cx="8027986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4" y="1017588"/>
            <a:ext cx="4039961" cy="31269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923834" y="1017589"/>
            <a:ext cx="3597814" cy="323999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1" y="4767264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295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4" y="430214"/>
            <a:ext cx="8027986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4" y="1017588"/>
            <a:ext cx="4039961" cy="31269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923834" y="1017589"/>
            <a:ext cx="3597814" cy="3239999"/>
          </a:xfrm>
          <a:prstGeom prst="roundRect">
            <a:avLst>
              <a:gd name="adj" fmla="val 5206"/>
            </a:avLst>
          </a:prstGeom>
          <a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/>
          <a:lstStyle>
            <a:lvl1pPr marL="0" indent="0">
              <a:buNone/>
              <a:defRPr sz="16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1" y="4767264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832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taValley - 2 kol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4" y="430214"/>
            <a:ext cx="8124592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5" y="1017588"/>
            <a:ext cx="3950842" cy="31269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794026" y="1021469"/>
            <a:ext cx="3932230" cy="31269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1" y="4767264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2852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4" y="430214"/>
            <a:ext cx="7976059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1499" y="1166138"/>
            <a:ext cx="7976224" cy="3127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1" y="4767264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495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4" y="430214"/>
            <a:ext cx="7975600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1499" y="1968272"/>
            <a:ext cx="7976224" cy="23252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1664" y="1098550"/>
            <a:ext cx="7975600" cy="7810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1" y="4767264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050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4" y="430214"/>
            <a:ext cx="7642225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4" y="1017589"/>
            <a:ext cx="7642225" cy="2606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01664" y="3624264"/>
            <a:ext cx="7642225" cy="7286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i="1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1" y="4767264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9561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4" y="430214"/>
            <a:ext cx="7642225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4" y="1017589"/>
            <a:ext cx="7642225" cy="326804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1" y="4767264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9641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sche innovatie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1664" y="430214"/>
            <a:ext cx="7872053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baseline="0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4" y="1604357"/>
            <a:ext cx="1807804" cy="265511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 baseline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2610702" y="1608237"/>
            <a:ext cx="1807804" cy="265511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9448" y="1612117"/>
            <a:ext cx="1807804" cy="265511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665913" y="1615997"/>
            <a:ext cx="1807804" cy="265511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601664" y="1143825"/>
            <a:ext cx="1807804" cy="230832"/>
          </a:xfrm>
          <a:prstGeom prst="rect">
            <a:avLst/>
          </a:prstGeom>
          <a:solidFill>
            <a:srgbClr val="ED6B06"/>
          </a:solidFill>
        </p:spPr>
        <p:txBody>
          <a:bodyPr wrap="square" bIns="61200" rtlCol="0" anchor="ctr" anchorCtr="0">
            <a:no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</a:rPr>
              <a:t>VITALITEIT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10702" y="1147676"/>
            <a:ext cx="1807804" cy="230832"/>
          </a:xfrm>
          <a:prstGeom prst="rect">
            <a:avLst/>
          </a:prstGeom>
          <a:solidFill>
            <a:srgbClr val="B72C87"/>
          </a:solidFill>
        </p:spPr>
        <p:txBody>
          <a:bodyPr wrap="square" bIns="61200" rtlCol="0" anchor="ctr" anchorCtr="0">
            <a:no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</a:rPr>
              <a:t>ZELFSTANDIGHEID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649448" y="1151527"/>
            <a:ext cx="1807804" cy="230832"/>
          </a:xfrm>
          <a:prstGeom prst="rect">
            <a:avLst/>
          </a:prstGeom>
          <a:solidFill>
            <a:srgbClr val="70B52E"/>
          </a:solidFill>
        </p:spPr>
        <p:txBody>
          <a:bodyPr wrap="square" bIns="61200" rtlCol="0" anchor="ctr" anchorCtr="0">
            <a:no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</a:rPr>
              <a:t>PROCES &amp; BELEVING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6665913" y="1155378"/>
            <a:ext cx="1807804" cy="230832"/>
          </a:xfrm>
          <a:prstGeom prst="rect">
            <a:avLst/>
          </a:prstGeom>
          <a:solidFill>
            <a:srgbClr val="00A88A"/>
          </a:solidFill>
        </p:spPr>
        <p:txBody>
          <a:bodyPr wrap="square" bIns="61200" rtlCol="0" anchor="ctr" anchorCtr="0">
            <a:no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</a:rPr>
              <a:t>ETHIEK &amp; RANDVOORWAARDEN</a:t>
            </a: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1" y="4767264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7050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4" y="430214"/>
            <a:ext cx="8027986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4" y="1017588"/>
            <a:ext cx="4039961" cy="31269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923834" y="1017589"/>
            <a:ext cx="3597814" cy="323999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1" y="4767264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545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taValley - 2 kol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3" y="430213"/>
            <a:ext cx="8124592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4" y="1017588"/>
            <a:ext cx="3950842" cy="31269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794025" y="1021468"/>
            <a:ext cx="3932230" cy="31269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0" y="4767263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971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4" y="430214"/>
            <a:ext cx="8027986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4" y="1017588"/>
            <a:ext cx="4039961" cy="31269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923834" y="1017589"/>
            <a:ext cx="3597814" cy="3239999"/>
          </a:xfrm>
          <a:prstGeom prst="roundRect">
            <a:avLst>
              <a:gd name="adj" fmla="val 5206"/>
            </a:avLst>
          </a:prstGeom>
          <a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/>
          <a:lstStyle>
            <a:lvl1pPr marL="0" indent="0">
              <a:buNone/>
              <a:defRPr sz="16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1" y="4767264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9742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taValley - 2 kol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4" y="430214"/>
            <a:ext cx="8124592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5" y="1017588"/>
            <a:ext cx="3950842" cy="31269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794026" y="1021469"/>
            <a:ext cx="3932230" cy="31269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1" y="4767264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3015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4" y="430214"/>
            <a:ext cx="7976059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1499" y="1166138"/>
            <a:ext cx="7976224" cy="3127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1" y="4767264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736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4" y="430214"/>
            <a:ext cx="7975600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1499" y="1968272"/>
            <a:ext cx="7976224" cy="23252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1664" y="1098550"/>
            <a:ext cx="7975600" cy="7810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1" y="4767264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3258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4475" y="338298"/>
            <a:ext cx="8850176" cy="4425088"/>
          </a:xfrm>
          <a:prstGeom prst="roundRect">
            <a:avLst>
              <a:gd name="adj" fmla="val 4827"/>
            </a:avLst>
          </a:prstGeom>
          <a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889548" y="2713169"/>
            <a:ext cx="360566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algn="l">
              <a:defRPr sz="2800" cap="all">
                <a:solidFill>
                  <a:srgbClr val="006EB7"/>
                </a:solidFill>
              </a:defRPr>
            </a:lvl1pPr>
          </a:lstStyle>
          <a:p>
            <a:r>
              <a:rPr lang="en-US" dirty="0"/>
              <a:t>CLICK TO EDIT MASTER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7030205" y="651960"/>
            <a:ext cx="2113795" cy="7390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7" name="Picture 6" descr="Logo_VitaValley_ZonderPayoff_FC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632" y="618641"/>
            <a:ext cx="2181080" cy="73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38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16" y="201912"/>
            <a:ext cx="8820288" cy="4799707"/>
          </a:xfrm>
          <a:prstGeom prst="roundRect">
            <a:avLst>
              <a:gd name="adj" fmla="val 4827"/>
            </a:avLst>
          </a:prstGeom>
          <a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889549" y="2713169"/>
            <a:ext cx="360566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algn="l">
              <a:defRPr sz="2800" cap="all">
                <a:solidFill>
                  <a:srgbClr val="006EB7"/>
                </a:solidFill>
              </a:defRPr>
            </a:lvl1pPr>
          </a:lstStyle>
          <a:p>
            <a:r>
              <a:rPr lang="en-US" dirty="0"/>
              <a:t>CLICK TO EDIT MASTER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7030206" y="651960"/>
            <a:ext cx="2113795" cy="7390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7" name="Picture 6" descr="Logo_VitaValley_ZonderPayoff_FC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632" y="618642"/>
            <a:ext cx="2181080" cy="73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477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4" y="430214"/>
            <a:ext cx="7642225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4" y="1017589"/>
            <a:ext cx="7642225" cy="2606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01664" y="3624264"/>
            <a:ext cx="7642225" cy="7286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i="1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1" y="4767264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9796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4" y="430214"/>
            <a:ext cx="7642225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4" y="1017589"/>
            <a:ext cx="7642225" cy="326804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1" y="4767264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017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sche innovatie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1664" y="430214"/>
            <a:ext cx="7872053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baseline="0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4" y="1604357"/>
            <a:ext cx="1807804" cy="265511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 baseline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2610702" y="1608237"/>
            <a:ext cx="1807804" cy="265511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9448" y="1612117"/>
            <a:ext cx="1807804" cy="265511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665913" y="1615997"/>
            <a:ext cx="1807804" cy="265511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601664" y="1143825"/>
            <a:ext cx="1807804" cy="230832"/>
          </a:xfrm>
          <a:prstGeom prst="rect">
            <a:avLst/>
          </a:prstGeom>
          <a:solidFill>
            <a:srgbClr val="ED6B06"/>
          </a:solidFill>
        </p:spPr>
        <p:txBody>
          <a:bodyPr wrap="square" bIns="61200" rtlCol="0" anchor="ctr" anchorCtr="0">
            <a:no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</a:rPr>
              <a:t>VITALITEIT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10702" y="1147676"/>
            <a:ext cx="1807804" cy="230832"/>
          </a:xfrm>
          <a:prstGeom prst="rect">
            <a:avLst/>
          </a:prstGeom>
          <a:solidFill>
            <a:srgbClr val="B72C87"/>
          </a:solidFill>
        </p:spPr>
        <p:txBody>
          <a:bodyPr wrap="square" bIns="61200" rtlCol="0" anchor="ctr" anchorCtr="0">
            <a:no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</a:rPr>
              <a:t>ZELFSTANDIGHEID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649448" y="1151527"/>
            <a:ext cx="1807804" cy="230832"/>
          </a:xfrm>
          <a:prstGeom prst="rect">
            <a:avLst/>
          </a:prstGeom>
          <a:solidFill>
            <a:srgbClr val="70B52E"/>
          </a:solidFill>
        </p:spPr>
        <p:txBody>
          <a:bodyPr wrap="square" bIns="61200" rtlCol="0" anchor="ctr" anchorCtr="0">
            <a:no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</a:rPr>
              <a:t>PROCES &amp; BELEVING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6665913" y="1155378"/>
            <a:ext cx="1807804" cy="230832"/>
          </a:xfrm>
          <a:prstGeom prst="rect">
            <a:avLst/>
          </a:prstGeom>
          <a:solidFill>
            <a:srgbClr val="00A88A"/>
          </a:solidFill>
        </p:spPr>
        <p:txBody>
          <a:bodyPr wrap="square" bIns="61200" rtlCol="0" anchor="ctr" anchorCtr="0">
            <a:no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</a:rPr>
              <a:t>ETHIEK &amp; RANDVOORWAARDEN</a:t>
            </a: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1" y="4767264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982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4" y="430214"/>
            <a:ext cx="8027986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4" y="1017588"/>
            <a:ext cx="4039961" cy="31269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923834" y="1017589"/>
            <a:ext cx="3597814" cy="323999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1" y="4767264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128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3" y="430213"/>
            <a:ext cx="7976059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1498" y="1166137"/>
            <a:ext cx="7976224" cy="3127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0" y="4767263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201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4" y="430214"/>
            <a:ext cx="8027986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4" y="1017588"/>
            <a:ext cx="4039961" cy="31269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923834" y="1017589"/>
            <a:ext cx="3597814" cy="3239999"/>
          </a:xfrm>
          <a:prstGeom prst="roundRect">
            <a:avLst>
              <a:gd name="adj" fmla="val 5206"/>
            </a:avLst>
          </a:prstGeom>
          <a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/>
          <a:lstStyle>
            <a:lvl1pPr marL="0" indent="0">
              <a:buNone/>
              <a:defRPr sz="16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1" y="4767264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437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taValley - 2 kol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4" y="430214"/>
            <a:ext cx="8124592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5" y="1017588"/>
            <a:ext cx="3950842" cy="31269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794026" y="1021469"/>
            <a:ext cx="3932230" cy="31269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1" y="4767264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7382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4" y="430214"/>
            <a:ext cx="7976059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1499" y="1166138"/>
            <a:ext cx="7976224" cy="3127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1" y="4767264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0459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4" y="430214"/>
            <a:ext cx="7975600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1499" y="1968272"/>
            <a:ext cx="7976224" cy="23252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1664" y="1098550"/>
            <a:ext cx="7975600" cy="7810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1" y="4767264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8054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4475" y="338298"/>
            <a:ext cx="8850176" cy="4425088"/>
          </a:xfrm>
          <a:prstGeom prst="roundRect">
            <a:avLst>
              <a:gd name="adj" fmla="val 4827"/>
            </a:avLst>
          </a:prstGeom>
          <a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889548" y="2713169"/>
            <a:ext cx="360566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algn="l">
              <a:defRPr sz="2800" cap="all">
                <a:solidFill>
                  <a:srgbClr val="006EB7"/>
                </a:solidFill>
              </a:defRPr>
            </a:lvl1pPr>
          </a:lstStyle>
          <a:p>
            <a:r>
              <a:rPr lang="en-US" dirty="0"/>
              <a:t>CLICK TO EDIT MASTER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7030205" y="651960"/>
            <a:ext cx="2113795" cy="7390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7" name="Picture 6" descr="Logo_VitaValley_ZonderPayoff_FC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632" y="618641"/>
            <a:ext cx="2181080" cy="73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380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16" y="201912"/>
            <a:ext cx="8820288" cy="4799707"/>
          </a:xfrm>
          <a:prstGeom prst="roundRect">
            <a:avLst>
              <a:gd name="adj" fmla="val 4827"/>
            </a:avLst>
          </a:prstGeom>
          <a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889549" y="2713169"/>
            <a:ext cx="360566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algn="l">
              <a:defRPr sz="2800" cap="all">
                <a:solidFill>
                  <a:srgbClr val="006EB7"/>
                </a:solidFill>
              </a:defRPr>
            </a:lvl1pPr>
          </a:lstStyle>
          <a:p>
            <a:r>
              <a:rPr lang="en-US" dirty="0"/>
              <a:t>CLICK TO EDIT MASTER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7030206" y="651960"/>
            <a:ext cx="2113795" cy="7390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7" name="Picture 6" descr="Logo_VitaValley_ZonderPayoff_FC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632" y="618642"/>
            <a:ext cx="2181080" cy="73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67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4" y="430214"/>
            <a:ext cx="7642225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4" y="1017589"/>
            <a:ext cx="7642225" cy="2606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01664" y="3624264"/>
            <a:ext cx="7642225" cy="7286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i="1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1" y="4767264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9926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4" y="430214"/>
            <a:ext cx="7642225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4" y="1017589"/>
            <a:ext cx="7642225" cy="326804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1" y="4767264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605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sche innovatie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1664" y="430214"/>
            <a:ext cx="7872053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baseline="0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4" y="1604357"/>
            <a:ext cx="1807804" cy="265511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 baseline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2610702" y="1608237"/>
            <a:ext cx="1807804" cy="265511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9448" y="1612117"/>
            <a:ext cx="1807804" cy="265511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665913" y="1615997"/>
            <a:ext cx="1807804" cy="265511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601664" y="1143825"/>
            <a:ext cx="1807804" cy="230832"/>
          </a:xfrm>
          <a:prstGeom prst="rect">
            <a:avLst/>
          </a:prstGeom>
          <a:solidFill>
            <a:srgbClr val="ED6B06"/>
          </a:solidFill>
        </p:spPr>
        <p:txBody>
          <a:bodyPr wrap="square" bIns="61200" rtlCol="0" anchor="ctr" anchorCtr="0">
            <a:no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</a:rPr>
              <a:t>VITALITEIT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10702" y="1147676"/>
            <a:ext cx="1807804" cy="230832"/>
          </a:xfrm>
          <a:prstGeom prst="rect">
            <a:avLst/>
          </a:prstGeom>
          <a:solidFill>
            <a:srgbClr val="B72C87"/>
          </a:solidFill>
        </p:spPr>
        <p:txBody>
          <a:bodyPr wrap="square" bIns="61200" rtlCol="0" anchor="ctr" anchorCtr="0">
            <a:no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</a:rPr>
              <a:t>ZELFSTANDIGHEID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649448" y="1151527"/>
            <a:ext cx="1807804" cy="230832"/>
          </a:xfrm>
          <a:prstGeom prst="rect">
            <a:avLst/>
          </a:prstGeom>
          <a:solidFill>
            <a:srgbClr val="70B52E"/>
          </a:solidFill>
        </p:spPr>
        <p:txBody>
          <a:bodyPr wrap="square" bIns="61200" rtlCol="0" anchor="ctr" anchorCtr="0">
            <a:no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</a:rPr>
              <a:t>PROCES &amp; BELEVING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6665913" y="1155378"/>
            <a:ext cx="1807804" cy="230832"/>
          </a:xfrm>
          <a:prstGeom prst="rect">
            <a:avLst/>
          </a:prstGeom>
          <a:solidFill>
            <a:srgbClr val="00A88A"/>
          </a:solidFill>
        </p:spPr>
        <p:txBody>
          <a:bodyPr wrap="square" bIns="61200" rtlCol="0" anchor="ctr" anchorCtr="0">
            <a:no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</a:rPr>
              <a:t>ETHIEK &amp; RANDVOORWAARDEN</a:t>
            </a: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1" y="4767264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2715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4" y="430214"/>
            <a:ext cx="8027986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4" y="1017588"/>
            <a:ext cx="4039961" cy="31269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923834" y="1017589"/>
            <a:ext cx="3597814" cy="323999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1" y="4767264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011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3" y="430213"/>
            <a:ext cx="7975600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1498" y="1968271"/>
            <a:ext cx="7976224" cy="23252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1663" y="1098550"/>
            <a:ext cx="7975600" cy="7810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0" y="4767263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767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4" y="430214"/>
            <a:ext cx="8027986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4" y="1017588"/>
            <a:ext cx="4039961" cy="31269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923834" y="1017589"/>
            <a:ext cx="3597814" cy="3239999"/>
          </a:xfrm>
          <a:prstGeom prst="roundRect">
            <a:avLst>
              <a:gd name="adj" fmla="val 5206"/>
            </a:avLst>
          </a:prstGeom>
          <a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/>
          <a:lstStyle>
            <a:lvl1pPr marL="0" indent="0">
              <a:buNone/>
              <a:defRPr sz="16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1" y="4767264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8889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taValley - 2 kol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4" y="430214"/>
            <a:ext cx="8124592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1665" y="1017588"/>
            <a:ext cx="3950842" cy="31269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794026" y="1021469"/>
            <a:ext cx="3932230" cy="31269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1" y="4767264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6760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4" y="430214"/>
            <a:ext cx="7976059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1499" y="1166138"/>
            <a:ext cx="7976224" cy="3127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1" y="4767264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413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1664" y="430214"/>
            <a:ext cx="7975600" cy="587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cap="all">
                <a:solidFill>
                  <a:srgbClr val="006EB7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1499" y="1968272"/>
            <a:ext cx="7976224" cy="23252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1664" y="1098550"/>
            <a:ext cx="7975600" cy="7810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270641" y="4767264"/>
            <a:ext cx="14161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36465"/>
                </a:solidFill>
                <a:latin typeface="Arial"/>
                <a:cs typeface="Arial"/>
              </a:defRPr>
            </a:lvl1pPr>
          </a:lstStyle>
          <a:p>
            <a:fld id="{5F9C73D5-ADDE-F245-B88B-66163966FE6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1650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4475" y="338298"/>
            <a:ext cx="8850176" cy="4425088"/>
          </a:xfrm>
          <a:prstGeom prst="roundRect">
            <a:avLst>
              <a:gd name="adj" fmla="val 4827"/>
            </a:avLst>
          </a:prstGeom>
          <a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889548" y="2713169"/>
            <a:ext cx="360566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algn="l">
              <a:defRPr sz="2800" cap="all">
                <a:solidFill>
                  <a:srgbClr val="006EB7"/>
                </a:solidFill>
              </a:defRPr>
            </a:lvl1pPr>
          </a:lstStyle>
          <a:p>
            <a:r>
              <a:rPr lang="en-US" dirty="0"/>
              <a:t>CLICK TO EDIT MASTER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7030205" y="651960"/>
            <a:ext cx="2113795" cy="7390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pic>
        <p:nvPicPr>
          <p:cNvPr id="7" name="Picture 6" descr="Logo_VitaValley_ZonderPayoff_FC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632" y="618641"/>
            <a:ext cx="2181080" cy="73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309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16" y="201912"/>
            <a:ext cx="8820288" cy="4799707"/>
          </a:xfrm>
          <a:prstGeom prst="roundRect">
            <a:avLst>
              <a:gd name="adj" fmla="val 4827"/>
            </a:avLst>
          </a:prstGeom>
          <a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889549" y="2713169"/>
            <a:ext cx="360566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algn="l">
              <a:defRPr sz="2800" cap="all">
                <a:solidFill>
                  <a:srgbClr val="006EB7"/>
                </a:solidFill>
              </a:defRPr>
            </a:lvl1pPr>
          </a:lstStyle>
          <a:p>
            <a:r>
              <a:rPr lang="en-US" dirty="0"/>
              <a:t>CLICK TO EDIT MASTER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7030206" y="651960"/>
            <a:ext cx="2113795" cy="7390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7" name="Picture 6" descr="Logo_VitaValley_ZonderPayoff_FC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632" y="618642"/>
            <a:ext cx="2181080" cy="73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67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26.jpe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30.jpe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image" Target="../media/image29.jpeg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34.jpe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image" Target="../media/image33.jpeg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83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85666" y="170831"/>
            <a:ext cx="8793093" cy="4426752"/>
          </a:xfrm>
          <a:prstGeom prst="roundRect">
            <a:avLst>
              <a:gd name="adj" fmla="val 5427"/>
            </a:avLst>
          </a:prstGeom>
          <a:noFill/>
          <a:ln w="127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 descr="Logo_VitaValley_ZonderPayoff_FC.png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73" y="4649575"/>
            <a:ext cx="1366494" cy="46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89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</p:sldLayoutIdLst>
  <p:hf hdr="0" ftr="0" dt="0"/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85666" y="170831"/>
            <a:ext cx="8793093" cy="4426752"/>
          </a:xfrm>
          <a:prstGeom prst="roundRect">
            <a:avLst>
              <a:gd name="adj" fmla="val 5427"/>
            </a:avLst>
          </a:prstGeom>
          <a:noFill/>
          <a:ln w="127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0EFF2F7-99E2-4389-9351-88235A561F8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633" y="4668982"/>
            <a:ext cx="709401" cy="39254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874" y="4829741"/>
            <a:ext cx="1366345" cy="23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7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</p:sldLayoutIdLst>
  <p:hf hdr="0" ftr="0" dt="0"/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85666" y="170831"/>
            <a:ext cx="8793093" cy="4426752"/>
          </a:xfrm>
          <a:prstGeom prst="roundRect">
            <a:avLst>
              <a:gd name="adj" fmla="val 5427"/>
            </a:avLst>
          </a:prstGeom>
          <a:noFill/>
          <a:ln w="127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0EFF2F7-99E2-4389-9351-88235A561F8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633" y="4668982"/>
            <a:ext cx="709401" cy="39254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874" y="4829741"/>
            <a:ext cx="1366345" cy="23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0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</p:sldLayoutIdLst>
  <p:hf hdr="0" ftr="0" dt="0"/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85666" y="170831"/>
            <a:ext cx="8793093" cy="4426752"/>
          </a:xfrm>
          <a:prstGeom prst="roundRect">
            <a:avLst>
              <a:gd name="adj" fmla="val 5427"/>
            </a:avLst>
          </a:prstGeom>
          <a:noFill/>
          <a:ln w="127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0EFF2F7-99E2-4389-9351-88235A561F8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633" y="4668982"/>
            <a:ext cx="709401" cy="39254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874" y="4829741"/>
            <a:ext cx="1366345" cy="23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</p:sldLayoutIdLst>
  <p:hf hdr="0" ftr="0" dt="0"/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85665" y="170831"/>
            <a:ext cx="8793093" cy="4426752"/>
          </a:xfrm>
          <a:prstGeom prst="roundRect">
            <a:avLst>
              <a:gd name="adj" fmla="val 5427"/>
            </a:avLst>
          </a:prstGeom>
          <a:noFill/>
          <a:ln w="127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73" y="4629317"/>
            <a:ext cx="1366494" cy="46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1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676" r:id="rId2"/>
    <p:sldLayoutId id="2147483674" r:id="rId3"/>
    <p:sldLayoutId id="2147483669" r:id="rId4"/>
    <p:sldLayoutId id="2147483680" r:id="rId5"/>
    <p:sldLayoutId id="2147483677" r:id="rId6"/>
    <p:sldLayoutId id="2147483672" r:id="rId7"/>
    <p:sldLayoutId id="2147483675" r:id="rId8"/>
    <p:sldLayoutId id="2147483683" r:id="rId9"/>
    <p:sldLayoutId id="2147483686" r:id="rId10"/>
    <p:sldLayoutId id="214748374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85665" y="170831"/>
            <a:ext cx="8793093" cy="4426752"/>
          </a:xfrm>
          <a:prstGeom prst="roundRect">
            <a:avLst>
              <a:gd name="adj" fmla="val 5427"/>
            </a:avLst>
          </a:prstGeom>
          <a:noFill/>
          <a:ln w="127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_VitaValley_ZonderPayoff_FC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73" y="4649574"/>
            <a:ext cx="1366494" cy="46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50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85665" y="170831"/>
            <a:ext cx="8793093" cy="4426752"/>
          </a:xfrm>
          <a:prstGeom prst="roundRect">
            <a:avLst>
              <a:gd name="adj" fmla="val 5427"/>
            </a:avLst>
          </a:prstGeom>
          <a:noFill/>
          <a:ln w="1270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_VitaValley_ZonderPayoff_FC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73" y="4649574"/>
            <a:ext cx="1366494" cy="46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50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85665" y="170831"/>
            <a:ext cx="8793093" cy="4426752"/>
          </a:xfrm>
          <a:prstGeom prst="roundRect">
            <a:avLst>
              <a:gd name="adj" fmla="val 5427"/>
            </a:avLst>
          </a:prstGeom>
          <a:noFill/>
          <a:ln w="12700" cmpd="sng">
            <a:solidFill>
              <a:srgbClr val="A900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_VitaValley_ZonderPayoff_FC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73" y="4649574"/>
            <a:ext cx="1366494" cy="46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50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85665" y="170831"/>
            <a:ext cx="8793093" cy="4426752"/>
          </a:xfrm>
          <a:prstGeom prst="roundRect">
            <a:avLst>
              <a:gd name="adj" fmla="val 5427"/>
            </a:avLst>
          </a:prstGeom>
          <a:noFill/>
          <a:ln w="127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26" y="4633359"/>
            <a:ext cx="1301988" cy="44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9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85665" y="170831"/>
            <a:ext cx="8793093" cy="4426752"/>
          </a:xfrm>
          <a:prstGeom prst="roundRect">
            <a:avLst>
              <a:gd name="adj" fmla="val 5427"/>
            </a:avLst>
          </a:prstGeom>
          <a:noFill/>
          <a:ln w="127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_VitaValley_ZonderPayoff_FC.png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73" y="4649574"/>
            <a:ext cx="1366494" cy="46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92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42" r:id="rId12"/>
    <p:sldLayoutId id="2147483797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224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" y="4526280"/>
            <a:ext cx="9143999" cy="61721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96125" y="446722"/>
            <a:ext cx="715175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4125" y="1316471"/>
            <a:ext cx="565356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423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754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embrace.vitavalley.nl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88.jpe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Pketelaar@vitavelley.nl" TargetMode="External"/><Relationship Id="rId2" Type="http://schemas.openxmlformats.org/officeDocument/2006/relationships/hyperlink" Target="mailto:mklerkx@vitavalley.nl" TargetMode="Externa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s://vitavalley.nl/kennisdeling/set-up/" TargetMode="External"/><Relationship Id="rId4" Type="http://schemas.openxmlformats.org/officeDocument/2006/relationships/hyperlink" Target="https://docs.google.com/forms/d/e/1FAIpQLScysAEgWnDCK9RiSb7-RRDYp3xKlBRJT3VhCcGLK0gnXU9M5A/viewform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microsoft.com/office/2007/relationships/hdphoto" Target="../media/hdphoto1.wdp"/><Relationship Id="rId9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microsoft.com/office/2007/relationships/hdphoto" Target="../media/hdphoto3.wdp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8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3.jpeg"/><Relationship Id="rId11" Type="http://schemas.microsoft.com/office/2007/relationships/hdphoto" Target="../media/hdphoto2.wdp"/><Relationship Id="rId5" Type="http://schemas.openxmlformats.org/officeDocument/2006/relationships/image" Target="../media/image52.jpeg"/><Relationship Id="rId15" Type="http://schemas.openxmlformats.org/officeDocument/2006/relationships/image" Target="../media/image43.jpeg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5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8.png"/><Relationship Id="rId18" Type="http://schemas.openxmlformats.org/officeDocument/2006/relationships/image" Target="../media/image61.png"/><Relationship Id="rId3" Type="http://schemas.openxmlformats.org/officeDocument/2006/relationships/image" Target="../media/image49.jpeg"/><Relationship Id="rId21" Type="http://schemas.openxmlformats.org/officeDocument/2006/relationships/image" Target="../media/image64.png"/><Relationship Id="rId7" Type="http://schemas.openxmlformats.org/officeDocument/2006/relationships/image" Target="../media/image53.jpeg"/><Relationship Id="rId12" Type="http://schemas.microsoft.com/office/2007/relationships/hdphoto" Target="../media/hdphoto2.wdp"/><Relationship Id="rId17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0.jpeg"/><Relationship Id="rId20" Type="http://schemas.openxmlformats.org/officeDocument/2006/relationships/image" Target="../media/image63.jpe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5" Type="http://schemas.openxmlformats.org/officeDocument/2006/relationships/image" Target="../media/image51.jpeg"/><Relationship Id="rId15" Type="http://schemas.openxmlformats.org/officeDocument/2006/relationships/image" Target="../media/image59.jpeg"/><Relationship Id="rId10" Type="http://schemas.openxmlformats.org/officeDocument/2006/relationships/image" Target="../media/image56.jpeg"/><Relationship Id="rId19" Type="http://schemas.openxmlformats.org/officeDocument/2006/relationships/image" Target="../media/image62.pn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>
                <a:solidFill>
                  <a:srgbClr val="7030A0"/>
                </a:solidFill>
              </a:rPr>
              <a:t>Welkom bij </a:t>
            </a:r>
            <a:r>
              <a:rPr lang="nl-NL" dirty="0" err="1">
                <a:solidFill>
                  <a:srgbClr val="7030A0"/>
                </a:solidFill>
              </a:rPr>
              <a:t>iXbites</a:t>
            </a:r>
            <a:endParaRPr lang="nl-NL" dirty="0">
              <a:solidFill>
                <a:srgbClr val="7030A0"/>
              </a:solidFill>
            </a:endParaRP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B0F0"/>
                </a:solidFill>
              </a:rPr>
              <a:t>Implementatie van technologie in langdurige zorg @home 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DC5E115-791B-B545-9DD2-9A60EC240780}"/>
              </a:ext>
            </a:extLst>
          </p:cNvPr>
          <p:cNvSpPr/>
          <p:nvPr/>
        </p:nvSpPr>
        <p:spPr>
          <a:xfrm>
            <a:off x="0" y="6372092"/>
            <a:ext cx="9144000" cy="496926"/>
          </a:xfrm>
          <a:prstGeom prst="rect">
            <a:avLst/>
          </a:prstGeom>
          <a:gradFill>
            <a:gsLst>
              <a:gs pos="0">
                <a:srgbClr val="5B2F83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800000" scaled="0"/>
          </a:gradFill>
          <a:effectLst>
            <a:outerShdw blurRad="40000" dist="23000" dir="5400000" rotWithShape="0">
              <a:srgbClr val="7030A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1D5D731-A278-5645-A797-034B5FA4A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81095"/>
            <a:ext cx="3241964" cy="57138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C830D3E-8434-CA4D-876B-52199C30D29C}"/>
              </a:ext>
            </a:extLst>
          </p:cNvPr>
          <p:cNvSpPr/>
          <p:nvPr/>
        </p:nvSpPr>
        <p:spPr>
          <a:xfrm>
            <a:off x="0" y="4761135"/>
            <a:ext cx="9144000" cy="371220"/>
          </a:xfrm>
          <a:prstGeom prst="rect">
            <a:avLst/>
          </a:prstGeom>
          <a:gradFill>
            <a:gsLst>
              <a:gs pos="0">
                <a:srgbClr val="5B2F83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800000" scaled="0"/>
          </a:gradFill>
          <a:effectLst>
            <a:outerShdw blurRad="40000" dist="23000" dir="5400000" rotWithShape="0">
              <a:srgbClr val="7030A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854CE0B-9600-0C45-A5D1-1B0CC3C97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16" y="4785849"/>
            <a:ext cx="2189845" cy="38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9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CBC87C5-724E-5A61-93D7-2F583481EC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3" t="77180" r="3998" b="920"/>
          <a:stretch/>
        </p:blipFill>
        <p:spPr bwMode="auto">
          <a:xfrm>
            <a:off x="4094414" y="1337714"/>
            <a:ext cx="4795586" cy="146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F741000-4BC0-CE5F-5886-6926B1C16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0" b="45426"/>
          <a:stretch/>
        </p:blipFill>
        <p:spPr bwMode="auto">
          <a:xfrm>
            <a:off x="372004" y="1332067"/>
            <a:ext cx="4196331" cy="21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B7B8044-3FC2-D649-66B8-89AD9C0651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54" b="81728"/>
          <a:stretch/>
        </p:blipFill>
        <p:spPr bwMode="auto">
          <a:xfrm>
            <a:off x="372004" y="245533"/>
            <a:ext cx="1118659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3F0F830-A74D-81F4-6BAC-27F26FFE3318}"/>
              </a:ext>
            </a:extLst>
          </p:cNvPr>
          <p:cNvSpPr txBox="1"/>
          <p:nvPr/>
        </p:nvSpPr>
        <p:spPr>
          <a:xfrm>
            <a:off x="1490663" y="245533"/>
            <a:ext cx="7281333" cy="939800"/>
          </a:xfrm>
          <a:prstGeom prst="rect">
            <a:avLst/>
          </a:prstGeom>
          <a:solidFill>
            <a:srgbClr val="0C559A"/>
          </a:solidFill>
        </p:spPr>
        <p:txBody>
          <a:bodyPr wrap="square" rtlCol="0">
            <a:spAutoFit/>
          </a:bodyPr>
          <a:lstStyle/>
          <a:p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2BA14A1-6522-9159-EA15-8F76C6939E36}"/>
              </a:ext>
            </a:extLst>
          </p:cNvPr>
          <p:cNvSpPr txBox="1"/>
          <p:nvPr/>
        </p:nvSpPr>
        <p:spPr>
          <a:xfrm>
            <a:off x="1600200" y="392267"/>
            <a:ext cx="6866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RIVAS ZORGGROEP ONDERSTEUNT CLIENTEN IN DE WIJKVERPLEGING MET MEDICATIEDISPENSER MEDIDO 			</a:t>
            </a:r>
            <a:r>
              <a:rPr lang="nl-NL" i="1" dirty="0">
                <a:solidFill>
                  <a:schemeClr val="bg1"/>
                </a:solidFill>
              </a:rPr>
              <a:t>FEITEN &amp; CIJFERS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175C909-714A-81E6-510E-5E71566DE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76" b="29860"/>
          <a:stretch/>
        </p:blipFill>
        <p:spPr bwMode="auto">
          <a:xfrm>
            <a:off x="386726" y="3538030"/>
            <a:ext cx="4236761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4323C669-8A09-6965-7782-98A8D877E3E4}"/>
              </a:ext>
            </a:extLst>
          </p:cNvPr>
          <p:cNvSpPr txBox="1"/>
          <p:nvPr/>
        </p:nvSpPr>
        <p:spPr>
          <a:xfrm>
            <a:off x="4654913" y="2959494"/>
            <a:ext cx="4148509" cy="954107"/>
          </a:xfrm>
          <a:prstGeom prst="rect">
            <a:avLst/>
          </a:prstGeom>
          <a:solidFill>
            <a:srgbClr val="EFF3F4"/>
          </a:solidFill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‘Ik vind het een ideaal ding. </a:t>
            </a:r>
          </a:p>
          <a:p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Als het tijd is gaat ‘ie af. Heel makkelijk. Ik blijf graag baas over mijn eigen dingen en nu kan ik het tenminste zelf doen.’ – Mevr. Zwart-</a:t>
            </a: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Plasman</a:t>
            </a:r>
            <a:endParaRPr lang="nl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808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extLst>
              <a:ext uri="{FF2B5EF4-FFF2-40B4-BE49-F238E27FC236}">
                <a16:creationId xmlns:a16="http://schemas.microsoft.com/office/drawing/2014/main" id="{7F7900AF-7D17-DE2E-BBDD-A43232B66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4924" y="279400"/>
            <a:ext cx="6133370" cy="4110965"/>
          </a:xfrm>
        </p:spPr>
      </p:pic>
    </p:spTree>
    <p:extLst>
      <p:ext uri="{BB962C8B-B14F-4D97-AF65-F5344CB8AC3E}">
        <p14:creationId xmlns:p14="http://schemas.microsoft.com/office/powerpoint/2010/main" val="509386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D05D514-1AE2-58FF-5065-9DFBBD52E60E}"/>
              </a:ext>
            </a:extLst>
          </p:cNvPr>
          <p:cNvSpPr txBox="1"/>
          <p:nvPr/>
        </p:nvSpPr>
        <p:spPr>
          <a:xfrm>
            <a:off x="110677" y="50307"/>
            <a:ext cx="8884410" cy="494025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475284" y="214627"/>
            <a:ext cx="8356283" cy="587375"/>
          </a:xfrm>
        </p:spPr>
        <p:txBody>
          <a:bodyPr vert="horz" lIns="91440" tIns="45720" rIns="91440" bIns="45720" anchor="t"/>
          <a:lstStyle/>
          <a:p>
            <a:r>
              <a:rPr lang="nl-NL" cap="none" dirty="0">
                <a:latin typeface="+mj-lt"/>
              </a:rPr>
              <a:t>De kracht van de </a:t>
            </a:r>
            <a:r>
              <a:rPr lang="nl-NL" cap="none" dirty="0" err="1">
                <a:latin typeface="+mj-lt"/>
              </a:rPr>
              <a:t>SET-up</a:t>
            </a:r>
            <a:r>
              <a:rPr lang="nl-NL" cap="none" dirty="0">
                <a:latin typeface="+mj-lt"/>
              </a:rPr>
              <a:t> </a:t>
            </a:r>
            <a:r>
              <a:rPr lang="nl-NL" cap="none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Community of </a:t>
            </a:r>
            <a:r>
              <a:rPr lang="nl-NL" cap="none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Practice</a:t>
            </a:r>
            <a:endParaRPr lang="nl-NL" cap="non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9C73D5-ADDE-F245-B88B-66163966FE6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0A69FFA0-081B-3E46-0FD7-5EAB400FFA44}"/>
              </a:ext>
            </a:extLst>
          </p:cNvPr>
          <p:cNvSpPr/>
          <p:nvPr/>
        </p:nvSpPr>
        <p:spPr>
          <a:xfrm>
            <a:off x="5561966" y="2549379"/>
            <a:ext cx="3524884" cy="2395152"/>
          </a:xfrm>
          <a:prstGeom prst="roundRect">
            <a:avLst>
              <a:gd name="adj" fmla="val 12187"/>
            </a:avLst>
          </a:prstGeom>
          <a:solidFill>
            <a:srgbClr val="1499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marR="0" lvl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400" b="1" dirty="0">
                <a:solidFill>
                  <a:schemeClr val="bg1"/>
                </a:solidFill>
                <a:cs typeface="Arial"/>
              </a:rPr>
              <a:t>Besloten online leeromgeving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400" b="1" dirty="0">
                <a:solidFill>
                  <a:schemeClr val="bg1"/>
                </a:solidFill>
                <a:cs typeface="Arial"/>
              </a:rPr>
              <a:t>Bibliotheek met de 9 thema’s en praktijkvoorbeelden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sz="1400" b="1" dirty="0">
                <a:solidFill>
                  <a:schemeClr val="bg1"/>
                </a:solidFill>
                <a:cs typeface="Arial"/>
              </a:rPr>
              <a:t>Wekelijkse nieuwsitems (interviews, praktijkvoorbeelden, blogs, </a:t>
            </a:r>
            <a:r>
              <a:rPr lang="nl-NL" sz="1400" b="1" dirty="0" err="1">
                <a:solidFill>
                  <a:schemeClr val="bg1"/>
                </a:solidFill>
                <a:cs typeface="Arial"/>
              </a:rPr>
              <a:t>etc</a:t>
            </a:r>
            <a:r>
              <a:rPr lang="nl-NL" sz="1400" b="1" dirty="0">
                <a:solidFill>
                  <a:schemeClr val="bg1"/>
                </a:solidFill>
                <a:cs typeface="Arial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/>
              </a:rPr>
              <a:t>Maandelijks </a:t>
            </a:r>
            <a:r>
              <a:rPr lang="nl-NL" sz="1400" b="1" dirty="0" err="1">
                <a:solidFill>
                  <a:schemeClr val="bg1"/>
                </a:solidFill>
                <a:cs typeface="Arial"/>
              </a:rPr>
              <a:t>webinars</a:t>
            </a:r>
            <a:r>
              <a:rPr lang="nl-NL" sz="1400" b="1" dirty="0">
                <a:solidFill>
                  <a:schemeClr val="bg1"/>
                </a:solidFill>
                <a:cs typeface="Arial"/>
              </a:rPr>
              <a:t>, workshops etc. </a:t>
            </a:r>
            <a:endParaRPr lang="nl-NL" sz="1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400" b="1" dirty="0">
                <a:solidFill>
                  <a:schemeClr val="bg1"/>
                </a:solidFill>
                <a:cs typeface="Arial"/>
              </a:rPr>
              <a:t>Contact met anderen/tijdlijnberichten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/>
              </a:rPr>
              <a:t>Informatiegroepen per technologie</a:t>
            </a:r>
            <a:endParaRPr lang="nl-NL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nl-NL" sz="1100" b="1" dirty="0">
              <a:solidFill>
                <a:schemeClr val="bg1"/>
              </a:solidFill>
              <a:ea typeface="+mn-lt"/>
              <a:cs typeface="Arial"/>
            </a:endParaRPr>
          </a:p>
          <a:p>
            <a:pPr>
              <a:defRPr/>
            </a:pPr>
            <a:r>
              <a:rPr lang="nl-NL" sz="1100" b="1" dirty="0">
                <a:solidFill>
                  <a:schemeClr val="accent1">
                    <a:lumMod val="20000"/>
                    <a:lumOff val="80000"/>
                  </a:schemeClr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https://embrace.vitavalley.nl/</a:t>
            </a:r>
            <a:r>
              <a:rPr lang="nl-NL" sz="1100" b="1" dirty="0">
                <a:solidFill>
                  <a:schemeClr val="accent1">
                    <a:lumMod val="20000"/>
                    <a:lumOff val="80000"/>
                  </a:schemeClr>
                </a:solidFill>
                <a:ea typeface="+mn-lt"/>
                <a:cs typeface="+mn-lt"/>
              </a:rPr>
              <a:t> 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D89F5C7F-9F61-55DF-6B03-62DD2AC934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576" y="993788"/>
            <a:ext cx="5240936" cy="3866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879DA62D-7648-B141-B0FC-61F43C744FD1}"/>
              </a:ext>
            </a:extLst>
          </p:cNvPr>
          <p:cNvSpPr/>
          <p:nvPr/>
        </p:nvSpPr>
        <p:spPr>
          <a:xfrm>
            <a:off x="5569827" y="1009038"/>
            <a:ext cx="3517023" cy="1333304"/>
          </a:xfrm>
          <a:prstGeom prst="roundRect">
            <a:avLst>
              <a:gd name="adj" fmla="val 12187"/>
            </a:avLst>
          </a:prstGeom>
          <a:solidFill>
            <a:srgbClr val="80808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r>
              <a:rPr lang="nl-NL" sz="1800" dirty="0">
                <a:solidFill>
                  <a:schemeClr val="bg1"/>
                </a:solidFill>
                <a:cs typeface="Arial"/>
              </a:rPr>
              <a:t>Kenniswaardeketen:</a:t>
            </a:r>
            <a:endParaRPr lang="en-US" sz="16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nl-NL" sz="1800" b="1" dirty="0">
                <a:solidFill>
                  <a:schemeClr val="bg1"/>
                </a:solidFill>
                <a:cs typeface="Arial"/>
              </a:rPr>
              <a:t>Kennis= I*EVA</a:t>
            </a:r>
          </a:p>
          <a:p>
            <a:pPr algn="ctr">
              <a:defRPr/>
            </a:pPr>
            <a:r>
              <a:rPr lang="nl-NL" sz="1600" i="1" dirty="0">
                <a:solidFill>
                  <a:schemeClr val="bg1"/>
                </a:solidFill>
                <a:cs typeface="Arial"/>
              </a:rPr>
              <a:t>Informatie, Ervaring, Vaardigheden, Attitude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1CF483EB-E63F-65DB-C081-3CF94A084C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166" y="236208"/>
            <a:ext cx="709401" cy="39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85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655A02-93DB-576F-D16E-E0A84FED7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sz="2800" b="1" dirty="0">
              <a:solidFill>
                <a:srgbClr val="006EB7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06CF760-1B56-237E-5291-BE3ACF79D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3186"/>
            <a:ext cx="2133600" cy="273844"/>
          </a:xfrm>
        </p:spPr>
        <p:txBody>
          <a:bodyPr/>
          <a:lstStyle/>
          <a:p>
            <a:pPr defTabSz="457166">
              <a:defRPr/>
            </a:pPr>
            <a:fld id="{B9C2E5C2-F184-42AD-8F18-38FDE2C426CE}" type="slidenum">
              <a:rPr lang="en-US" smtClean="0">
                <a:solidFill>
                  <a:prstClr val="black"/>
                </a:solidFill>
              </a:rPr>
              <a:pPr defTabSz="457166"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3EB53EB-0EC1-7F6F-E8D8-6C0C604C3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742" y="1533525"/>
            <a:ext cx="3133725" cy="1038225"/>
          </a:xfrm>
          <a:prstGeom prst="rect">
            <a:avLst/>
          </a:prstGeom>
        </p:spPr>
      </p:pic>
      <p:pic>
        <p:nvPicPr>
          <p:cNvPr id="1028" name="Picture 4" descr="Attent Zorg en Behandeling">
            <a:extLst>
              <a:ext uri="{FF2B5EF4-FFF2-40B4-BE49-F238E27FC236}">
                <a16:creationId xmlns:a16="http://schemas.microsoft.com/office/drawing/2014/main" id="{F5ED8BD9-1E5A-A8EE-69BB-EF1C5D7DF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3971" y="2470150"/>
            <a:ext cx="275272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939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87E21-B3B5-AA3C-069E-43ECC9FC5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9CC5F9-5117-6F79-71D4-A93802474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6">
              <a:defRPr/>
            </a:pPr>
            <a:fld id="{B9C2E5C2-F184-42AD-8F18-38FDE2C426CE}" type="slidenum">
              <a:rPr lang="en-US" smtClean="0">
                <a:solidFill>
                  <a:prstClr val="black"/>
                </a:solidFill>
              </a:rPr>
              <a:pPr defTabSz="457166"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Picture 4" descr="1.png">
            <a:extLst>
              <a:ext uri="{FF2B5EF4-FFF2-40B4-BE49-F238E27FC236}">
                <a16:creationId xmlns:a16="http://schemas.microsoft.com/office/drawing/2014/main" id="{0408D442-1087-C16E-5FE8-CF862EF876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364" y="327514"/>
            <a:ext cx="7535004" cy="423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07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2A624-3ACE-D297-AAAC-39E4DCF85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C6D883-48D7-69BA-9F07-D0E45C8AD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6">
              <a:defRPr/>
            </a:pPr>
            <a:fld id="{B9C2E5C2-F184-42AD-8F18-38FDE2C426CE}" type="slidenum">
              <a:rPr lang="en-US" smtClean="0">
                <a:solidFill>
                  <a:prstClr val="black"/>
                </a:solidFill>
              </a:rPr>
              <a:pPr defTabSz="457166"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Picture 4" descr="2.png">
            <a:extLst>
              <a:ext uri="{FF2B5EF4-FFF2-40B4-BE49-F238E27FC236}">
                <a16:creationId xmlns:a16="http://schemas.microsoft.com/office/drawing/2014/main" id="{5D5E50F6-B353-AF7C-253E-A6A2D5BA02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3" y="5130"/>
            <a:ext cx="9044351" cy="508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54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7E4BA-00ED-6F7D-C75D-41BC6B006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96D511-B3D7-75C0-EACA-66D5E83E1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6">
              <a:defRPr/>
            </a:pPr>
            <a:fld id="{B9C2E5C2-F184-42AD-8F18-38FDE2C426CE}" type="slidenum">
              <a:rPr lang="en-US" smtClean="0">
                <a:solidFill>
                  <a:prstClr val="black"/>
                </a:solidFill>
              </a:rPr>
              <a:pPr defTabSz="457166"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Picture 4" descr="3.png">
            <a:extLst>
              <a:ext uri="{FF2B5EF4-FFF2-40B4-BE49-F238E27FC236}">
                <a16:creationId xmlns:a16="http://schemas.microsoft.com/office/drawing/2014/main" id="{2D40D383-EC19-B4CC-EA87-F8D160AEE9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465" y="-2817"/>
            <a:ext cx="9190683" cy="514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29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655A02-93DB-576F-D16E-E0A84FED7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sz="2800" b="1" dirty="0">
              <a:solidFill>
                <a:srgbClr val="006EB7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06CF760-1B56-237E-5291-BE3ACF79D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3186"/>
            <a:ext cx="2133600" cy="273844"/>
          </a:xfrm>
        </p:spPr>
        <p:txBody>
          <a:bodyPr/>
          <a:lstStyle/>
          <a:p>
            <a:pPr defTabSz="457166">
              <a:defRPr/>
            </a:pPr>
            <a:fld id="{B9C2E5C2-F184-42AD-8F18-38FDE2C426CE}" type="slidenum">
              <a:rPr lang="en-US" smtClean="0">
                <a:solidFill>
                  <a:prstClr val="black"/>
                </a:solidFill>
              </a:rPr>
              <a:pPr defTabSz="457166"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3EB53EB-0EC1-7F6F-E8D8-6C0C604C3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409" y="1874981"/>
            <a:ext cx="3133725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44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8C8816-EFE9-9046-A7AC-EAE98D8B9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40" y="482372"/>
            <a:ext cx="5959424" cy="472617"/>
          </a:xfrm>
        </p:spPr>
        <p:txBody>
          <a:bodyPr>
            <a:normAutofit/>
          </a:bodyPr>
          <a:lstStyle/>
          <a:p>
            <a:r>
              <a:rPr lang="nl-NL" sz="2700" kern="1200" dirty="0">
                <a:solidFill>
                  <a:srgbClr val="000000"/>
                </a:solidFill>
                <a:latin typeface="Titillium Web" charset="0"/>
              </a:rPr>
              <a:t>Klimmendaal revalidatiespecialisten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04A9DD26-65BE-4FA6-B2EB-7B6A77947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130" y="1518787"/>
            <a:ext cx="3802213" cy="326350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kern="1200" dirty="0">
                <a:solidFill>
                  <a:srgbClr val="000000"/>
                </a:solidFill>
                <a:latin typeface="Titillium Web" charset="0"/>
                <a:ea typeface="+mj-ea"/>
              </a:rPr>
              <a:t>Kinderen, jongeren en volwassenen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kern="1200" dirty="0">
                <a:solidFill>
                  <a:srgbClr val="000000"/>
                </a:solidFill>
                <a:latin typeface="Titillium Web" charset="0"/>
                <a:ea typeface="+mj-ea"/>
              </a:rPr>
              <a:t>Motorische en cognitieve beperkingen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kern="1200" dirty="0">
                <a:solidFill>
                  <a:srgbClr val="000000"/>
                </a:solidFill>
                <a:latin typeface="Titillium Web" charset="0"/>
                <a:ea typeface="+mj-ea"/>
              </a:rPr>
              <a:t>Jaarlijks 5.600 patiënten</a:t>
            </a:r>
            <a:br>
              <a:rPr lang="nl-NL" sz="1800" kern="1200" dirty="0">
                <a:solidFill>
                  <a:srgbClr val="000000"/>
                </a:solidFill>
                <a:latin typeface="Titillium Web" charset="0"/>
                <a:ea typeface="+mj-ea"/>
              </a:rPr>
            </a:br>
            <a:r>
              <a:rPr lang="nl-NL" sz="1800" kern="1200" dirty="0">
                <a:solidFill>
                  <a:srgbClr val="000000"/>
                </a:solidFill>
                <a:latin typeface="Titillium Web" charset="0"/>
                <a:ea typeface="+mj-ea"/>
              </a:rPr>
              <a:t>700 medewerker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nl-NL" sz="1800" kern="1200" dirty="0">
                <a:solidFill>
                  <a:srgbClr val="000000"/>
                </a:solidFill>
                <a:latin typeface="Titillium Web" charset="0"/>
                <a:ea typeface="+mj-ea"/>
              </a:rPr>
              <a:t>14 locaties</a:t>
            </a:r>
            <a:br>
              <a:rPr lang="nl-NL" sz="1800" kern="1200" dirty="0">
                <a:solidFill>
                  <a:srgbClr val="000000"/>
                </a:solidFill>
                <a:latin typeface="Titillium Web" charset="0"/>
                <a:ea typeface="+mj-ea"/>
              </a:rPr>
            </a:br>
            <a:r>
              <a:rPr lang="nl-NL" sz="1800" kern="1200" dirty="0">
                <a:solidFill>
                  <a:srgbClr val="000000"/>
                </a:solidFill>
                <a:latin typeface="Titillium Web" charset="0"/>
                <a:ea typeface="+mj-ea"/>
              </a:rPr>
              <a:t>- 2 klinieken</a:t>
            </a:r>
            <a:br>
              <a:rPr lang="nl-NL" sz="1800" kern="1200" dirty="0">
                <a:solidFill>
                  <a:srgbClr val="000000"/>
                </a:solidFill>
                <a:latin typeface="Titillium Web" charset="0"/>
                <a:ea typeface="+mj-ea"/>
              </a:rPr>
            </a:br>
            <a:r>
              <a:rPr lang="nl-NL" sz="1800" kern="1200" dirty="0">
                <a:solidFill>
                  <a:srgbClr val="000000"/>
                </a:solidFill>
                <a:latin typeface="Titillium Web" charset="0"/>
                <a:ea typeface="+mj-ea"/>
              </a:rPr>
              <a:t>- In ziekenhuizen</a:t>
            </a:r>
            <a:br>
              <a:rPr lang="nl-NL" sz="1800" kern="1200" dirty="0">
                <a:solidFill>
                  <a:srgbClr val="000000"/>
                </a:solidFill>
                <a:latin typeface="Titillium Web" charset="0"/>
                <a:ea typeface="+mj-ea"/>
              </a:rPr>
            </a:br>
            <a:r>
              <a:rPr lang="nl-NL" sz="1800" kern="1200" dirty="0">
                <a:solidFill>
                  <a:srgbClr val="000000"/>
                </a:solidFill>
                <a:latin typeface="Titillium Web" charset="0"/>
                <a:ea typeface="+mj-ea"/>
              </a:rPr>
              <a:t>- In scholen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6ECFA45-68B9-4CD6-A42B-2D2D11D74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426" y="1307223"/>
            <a:ext cx="4536156" cy="305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55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A5D8EB36-A288-49F2-B32C-DDE29315182C}"/>
              </a:ext>
            </a:extLst>
          </p:cNvPr>
          <p:cNvGrpSpPr/>
          <p:nvPr/>
        </p:nvGrpSpPr>
        <p:grpSpPr>
          <a:xfrm>
            <a:off x="3267300" y="1877444"/>
            <a:ext cx="2873825" cy="2358315"/>
            <a:chOff x="3004289" y="2220682"/>
            <a:chExt cx="3831767" cy="3144420"/>
          </a:xfrm>
        </p:grpSpPr>
        <p:sp>
          <p:nvSpPr>
            <p:cNvPr id="35" name="Ster: 5 punten 34">
              <a:extLst>
                <a:ext uri="{FF2B5EF4-FFF2-40B4-BE49-F238E27FC236}">
                  <a16:creationId xmlns:a16="http://schemas.microsoft.com/office/drawing/2014/main" id="{9FDC6464-1DA2-4089-97A8-E7B511FBE169}"/>
                </a:ext>
              </a:extLst>
            </p:cNvPr>
            <p:cNvSpPr/>
            <p:nvPr/>
          </p:nvSpPr>
          <p:spPr>
            <a:xfrm>
              <a:off x="3004289" y="2220682"/>
              <a:ext cx="3831767" cy="3144420"/>
            </a:xfrm>
            <a:prstGeom prst="star5">
              <a:avLst>
                <a:gd name="adj" fmla="val 25222"/>
                <a:gd name="hf" fmla="val 105146"/>
                <a:gd name="vf" fmla="val 110557"/>
              </a:avLst>
            </a:prstGeom>
            <a:solidFill>
              <a:srgbClr val="C00000"/>
            </a:solidFill>
            <a:ln>
              <a:noFill/>
            </a:ln>
            <a:effectLst>
              <a:outerShdw blurRad="50800" dist="38100" dir="8100000" sx="102000" sy="102000" algn="tr" rotWithShape="0">
                <a:schemeClr val="tx1">
                  <a:lumMod val="50000"/>
                  <a:lumOff val="50000"/>
                  <a:alpha val="9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311" tIns="25656" rIns="51311" bIns="25656" rtlCol="0" anchor="ctr"/>
            <a:lstStyle/>
            <a:p>
              <a:pPr algn="ctr"/>
              <a:endParaRPr lang="nl-NL" sz="1050" dirty="0"/>
            </a:p>
          </p:txBody>
        </p:sp>
        <p:sp>
          <p:nvSpPr>
            <p:cNvPr id="3" name="Tekstvak 2"/>
            <p:cNvSpPr txBox="1"/>
            <p:nvPr/>
          </p:nvSpPr>
          <p:spPr>
            <a:xfrm>
              <a:off x="3790254" y="3233053"/>
              <a:ext cx="2259839" cy="1600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dirty="0">
                  <a:solidFill>
                    <a:schemeClr val="bg1"/>
                  </a:solidFill>
                  <a:latin typeface="Bookman Old Style" panose="02050604050505020204" pitchFamily="18" charset="0"/>
                </a:rPr>
                <a:t>E-health </a:t>
              </a:r>
            </a:p>
            <a:p>
              <a:pPr algn="ctr"/>
              <a:r>
                <a:rPr lang="nl-NL" sz="1200" dirty="0">
                  <a:solidFill>
                    <a:schemeClr val="bg1"/>
                  </a:solidFill>
                  <a:latin typeface="Bookman Old Style" panose="02050604050505020204" pitchFamily="18" charset="0"/>
                </a:rPr>
                <a:t>brengt </a:t>
              </a:r>
            </a:p>
            <a:p>
              <a:pPr algn="ctr"/>
              <a:r>
                <a:rPr lang="nl-NL" sz="1200" dirty="0">
                  <a:solidFill>
                    <a:schemeClr val="bg1"/>
                  </a:solidFill>
                  <a:latin typeface="Bookman Old Style" panose="02050604050505020204" pitchFamily="18" charset="0"/>
                </a:rPr>
                <a:t>revalidatie dichtbij en versterkt </a:t>
              </a:r>
            </a:p>
            <a:p>
              <a:pPr algn="ctr"/>
              <a:r>
                <a:rPr lang="nl-NL" sz="1200" dirty="0">
                  <a:solidFill>
                    <a:schemeClr val="bg1"/>
                  </a:solidFill>
                  <a:latin typeface="Bookman Old Style" panose="02050604050505020204" pitchFamily="18" charset="0"/>
                </a:rPr>
                <a:t>eigen regie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Bookman Old Style" panose="02050604050505020204" pitchFamily="18" charset="0"/>
                </a:rPr>
                <a:t>door:</a:t>
              </a:r>
              <a:endParaRPr lang="nl-NL" sz="1200" dirty="0">
                <a:solidFill>
                  <a:schemeClr val="bg1"/>
                </a:solidFill>
                <a:latin typeface="Bookman Old Style" panose="02050604050505020204" pitchFamily="18" charset="0"/>
              </a:endParaRPr>
            </a:p>
          </p:txBody>
        </p:sp>
      </p:grpSp>
      <p:sp>
        <p:nvSpPr>
          <p:cNvPr id="6" name="Titel 1">
            <a:extLst>
              <a:ext uri="{FF2B5EF4-FFF2-40B4-BE49-F238E27FC236}">
                <a16:creationId xmlns:a16="http://schemas.microsoft.com/office/drawing/2014/main" id="{F31125E1-B862-41DE-B6FC-8433CC21ED34}"/>
              </a:ext>
            </a:extLst>
          </p:cNvPr>
          <p:cNvSpPr txBox="1">
            <a:spLocks/>
          </p:cNvSpPr>
          <p:nvPr/>
        </p:nvSpPr>
        <p:spPr>
          <a:xfrm>
            <a:off x="405366" y="450885"/>
            <a:ext cx="6080897" cy="428263"/>
          </a:xfrm>
          <a:prstGeom prst="rect">
            <a:avLst/>
          </a:prstGeom>
        </p:spPr>
        <p:txBody>
          <a:bodyPr vert="horz" lIns="67500" tIns="34290" rIns="68580" bIns="3429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6000" kern="1200">
                <a:solidFill>
                  <a:schemeClr val="tx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algn="l"/>
            <a:r>
              <a:rPr lang="nl-NL" sz="2700" dirty="0">
                <a:solidFill>
                  <a:srgbClr val="000000"/>
                </a:solidFill>
                <a:ea typeface="+mj-ea"/>
                <a:cs typeface="Lucida Sans Unicode"/>
              </a:rPr>
              <a:t>E-health visie Klimmendaal</a:t>
            </a:r>
          </a:p>
        </p:txBody>
      </p:sp>
      <p:sp>
        <p:nvSpPr>
          <p:cNvPr id="7" name="Tijdelijke aanduiding voor inhoud 5">
            <a:extLst>
              <a:ext uri="{FF2B5EF4-FFF2-40B4-BE49-F238E27FC236}">
                <a16:creationId xmlns:a16="http://schemas.microsoft.com/office/drawing/2014/main" id="{87753216-90E9-42CE-B497-3A082C914B5B}"/>
              </a:ext>
            </a:extLst>
          </p:cNvPr>
          <p:cNvSpPr txBox="1">
            <a:spLocks/>
          </p:cNvSpPr>
          <p:nvPr/>
        </p:nvSpPr>
        <p:spPr>
          <a:xfrm>
            <a:off x="3308868" y="1183473"/>
            <a:ext cx="2526263" cy="55729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defPPr>
              <a:defRPr lang="nl-NL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latin typeface="Titillium Web" charset="0"/>
                <a:ea typeface="Titillium Web" charset="0"/>
                <a:cs typeface="Titillium Web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Titillium Web" charset="0"/>
                <a:ea typeface="Titillium Web" charset="0"/>
                <a:cs typeface="Titillium Web" charset="0"/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Titillium Web" charset="0"/>
                <a:ea typeface="Titillium Web" charset="0"/>
                <a:cs typeface="Titillium Web" charset="0"/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Titillium Web" charset="0"/>
                <a:ea typeface="Titillium Web" charset="0"/>
                <a:cs typeface="Titillium Web" charset="0"/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Titillium Web" charset="0"/>
                <a:ea typeface="Titillium Web" charset="0"/>
                <a:cs typeface="Titillium Web" charset="0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nl-NL" sz="1500" dirty="0"/>
              <a:t>een optimaal /efficiënt behandeltraject te faciliteren</a:t>
            </a:r>
          </a:p>
        </p:txBody>
      </p:sp>
      <p:sp>
        <p:nvSpPr>
          <p:cNvPr id="8" name="Tijdelijke aanduiding voor inhoud 5">
            <a:extLst>
              <a:ext uri="{FF2B5EF4-FFF2-40B4-BE49-F238E27FC236}">
                <a16:creationId xmlns:a16="http://schemas.microsoft.com/office/drawing/2014/main" id="{04F5151D-383D-4654-95E0-BFF59F59E8FB}"/>
              </a:ext>
            </a:extLst>
          </p:cNvPr>
          <p:cNvSpPr txBox="1">
            <a:spLocks/>
          </p:cNvSpPr>
          <p:nvPr/>
        </p:nvSpPr>
        <p:spPr>
          <a:xfrm>
            <a:off x="6244936" y="2085955"/>
            <a:ext cx="2415065" cy="113939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defPPr>
              <a:defRPr lang="nl-NL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latin typeface="Titillium Web" charset="0"/>
                <a:ea typeface="Titillium Web" charset="0"/>
                <a:cs typeface="Titillium Web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Titillium Web" charset="0"/>
                <a:ea typeface="Titillium Web" charset="0"/>
                <a:cs typeface="Titillium Web" charset="0"/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Titillium Web" charset="0"/>
                <a:ea typeface="Titillium Web" charset="0"/>
                <a:cs typeface="Titillium Web" charset="0"/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Titillium Web" charset="0"/>
                <a:ea typeface="Titillium Web" charset="0"/>
                <a:cs typeface="Titillium Web" charset="0"/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Titillium Web" charset="0"/>
                <a:ea typeface="Titillium Web" charset="0"/>
                <a:cs typeface="Titillium Web" charset="0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nl-NL" sz="1500" dirty="0"/>
              <a:t>kortere lijnen met de behandelaar, het behandelen in de eigen omgeving en het op maat behandelen</a:t>
            </a:r>
          </a:p>
        </p:txBody>
      </p:sp>
      <p:sp>
        <p:nvSpPr>
          <p:cNvPr id="9" name="Tijdelijke aanduiding voor inhoud 5">
            <a:extLst>
              <a:ext uri="{FF2B5EF4-FFF2-40B4-BE49-F238E27FC236}">
                <a16:creationId xmlns:a16="http://schemas.microsoft.com/office/drawing/2014/main" id="{2ECD83BE-B5A1-4F00-8E53-B2145B242CA0}"/>
              </a:ext>
            </a:extLst>
          </p:cNvPr>
          <p:cNvSpPr txBox="1">
            <a:spLocks/>
          </p:cNvSpPr>
          <p:nvPr/>
        </p:nvSpPr>
        <p:spPr>
          <a:xfrm>
            <a:off x="462516" y="4104084"/>
            <a:ext cx="3097599" cy="84653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defPPr>
              <a:defRPr lang="nl-NL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latin typeface="Titillium Web" charset="0"/>
                <a:ea typeface="Titillium Web" charset="0"/>
                <a:cs typeface="Titillium Web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Titillium Web" charset="0"/>
                <a:ea typeface="Titillium Web" charset="0"/>
                <a:cs typeface="Titillium Web" charset="0"/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Titillium Web" charset="0"/>
                <a:ea typeface="Titillium Web" charset="0"/>
                <a:cs typeface="Titillium Web" charset="0"/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Titillium Web" charset="0"/>
                <a:ea typeface="Titillium Web" charset="0"/>
                <a:cs typeface="Titillium Web" charset="0"/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Titillium Web" charset="0"/>
                <a:ea typeface="Titillium Web" charset="0"/>
                <a:cs typeface="Titillium Web" charset="0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nl-NL" sz="1500" dirty="0"/>
              <a:t>te richten op de onderzoekslijnen van Klimmendaal: </a:t>
            </a:r>
            <a:r>
              <a:rPr lang="en-US" sz="1500" dirty="0"/>
              <a:t>cognition and performance </a:t>
            </a:r>
            <a:r>
              <a:rPr lang="en-US" sz="1500" dirty="0" err="1"/>
              <a:t>en</a:t>
            </a:r>
            <a:r>
              <a:rPr lang="en-US" sz="1500" dirty="0"/>
              <a:t> movement and performance </a:t>
            </a:r>
            <a:endParaRPr lang="nl-NL" sz="1500" dirty="0"/>
          </a:p>
        </p:txBody>
      </p:sp>
      <p:sp>
        <p:nvSpPr>
          <p:cNvPr id="10" name="Tijdelijke aanduiding voor inhoud 5">
            <a:extLst>
              <a:ext uri="{FF2B5EF4-FFF2-40B4-BE49-F238E27FC236}">
                <a16:creationId xmlns:a16="http://schemas.microsoft.com/office/drawing/2014/main" id="{A68B0F1F-C57C-48D1-8B1D-F6D478D9B89A}"/>
              </a:ext>
            </a:extLst>
          </p:cNvPr>
          <p:cNvSpPr txBox="1">
            <a:spLocks/>
          </p:cNvSpPr>
          <p:nvPr/>
        </p:nvSpPr>
        <p:spPr>
          <a:xfrm>
            <a:off x="5551652" y="3984623"/>
            <a:ext cx="2581010" cy="50614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Titillium Web" charset="0"/>
                <a:ea typeface="Titillium Web" charset="0"/>
                <a:cs typeface="Titillium Web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itillium Web" charset="0"/>
                <a:ea typeface="Titillium Web" charset="0"/>
                <a:cs typeface="Titillium Web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 Web" charset="0"/>
                <a:ea typeface="Titillium Web" charset="0"/>
                <a:cs typeface="Titillium Web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tillium Web" charset="0"/>
                <a:ea typeface="Titillium Web" charset="0"/>
                <a:cs typeface="Titillium Web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 dirty="0"/>
              <a:t>verbinding te leggen in de zorgketen </a:t>
            </a:r>
          </a:p>
        </p:txBody>
      </p:sp>
      <p:sp>
        <p:nvSpPr>
          <p:cNvPr id="11" name="Tijdelijke aanduiding voor inhoud 5">
            <a:extLst>
              <a:ext uri="{FF2B5EF4-FFF2-40B4-BE49-F238E27FC236}">
                <a16:creationId xmlns:a16="http://schemas.microsoft.com/office/drawing/2014/main" id="{A312BCEF-3550-437A-A531-7602CD449B84}"/>
              </a:ext>
            </a:extLst>
          </p:cNvPr>
          <p:cNvSpPr txBox="1">
            <a:spLocks/>
          </p:cNvSpPr>
          <p:nvPr/>
        </p:nvSpPr>
        <p:spPr>
          <a:xfrm>
            <a:off x="1324202" y="2249261"/>
            <a:ext cx="1943098" cy="59021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defPPr>
              <a:defRPr lang="nl-NL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latin typeface="Titillium Web" charset="0"/>
                <a:ea typeface="Titillium Web" charset="0"/>
                <a:cs typeface="Titillium Web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Titillium Web" charset="0"/>
                <a:ea typeface="Titillium Web" charset="0"/>
                <a:cs typeface="Titillium Web" charset="0"/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Titillium Web" charset="0"/>
                <a:ea typeface="Titillium Web" charset="0"/>
                <a:cs typeface="Titillium Web" charset="0"/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Titillium Web" charset="0"/>
                <a:ea typeface="Titillium Web" charset="0"/>
                <a:cs typeface="Titillium Web" charset="0"/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Titillium Web" charset="0"/>
                <a:ea typeface="Titillium Web" charset="0"/>
                <a:cs typeface="Titillium Web" charset="0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nl-NL" sz="1500" dirty="0"/>
              <a:t>de naasten van de patiënt eenvoudiger te betrekken</a:t>
            </a:r>
          </a:p>
          <a:p>
            <a:endParaRPr lang="nl-NL" sz="1500" dirty="0"/>
          </a:p>
        </p:txBody>
      </p:sp>
    </p:spTree>
    <p:extLst>
      <p:ext uri="{BB962C8B-B14F-4D97-AF65-F5344CB8AC3E}">
        <p14:creationId xmlns:p14="http://schemas.microsoft.com/office/powerpoint/2010/main" val="1828777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06CF760-1B56-237E-5291-BE3ACF79D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3186"/>
            <a:ext cx="2133600" cy="273844"/>
          </a:xfrm>
        </p:spPr>
        <p:txBody>
          <a:bodyPr/>
          <a:lstStyle/>
          <a:p>
            <a:pPr defTabSz="457166">
              <a:defRPr/>
            </a:pPr>
            <a:fld id="{B9C2E5C2-F184-42AD-8F18-38FDE2C426CE}" type="slidenum">
              <a:rPr lang="en-US" smtClean="0">
                <a:solidFill>
                  <a:prstClr val="black"/>
                </a:solidFill>
              </a:rPr>
              <a:pPr defTabSz="457166"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CFA860D-EB11-8154-57BA-6887AA11E3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410701" cy="5181480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1B799B68-BC16-1E52-5D99-67F9155E31B4}"/>
              </a:ext>
            </a:extLst>
          </p:cNvPr>
          <p:cNvSpPr/>
          <p:nvPr/>
        </p:nvSpPr>
        <p:spPr>
          <a:xfrm>
            <a:off x="266700" y="161925"/>
            <a:ext cx="1076325" cy="228600"/>
          </a:xfrm>
          <a:prstGeom prst="rect">
            <a:avLst/>
          </a:prstGeom>
          <a:solidFill>
            <a:srgbClr val="4D43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6F1E8853-FC5F-5905-2593-CFE4EC0D8079}"/>
              </a:ext>
            </a:extLst>
          </p:cNvPr>
          <p:cNvSpPr/>
          <p:nvPr/>
        </p:nvSpPr>
        <p:spPr>
          <a:xfrm>
            <a:off x="219808" y="926123"/>
            <a:ext cx="1076325" cy="169252"/>
          </a:xfrm>
          <a:prstGeom prst="rect">
            <a:avLst/>
          </a:prstGeom>
          <a:solidFill>
            <a:srgbClr val="4D43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4AE7AE7-5AB6-D859-6728-590C06E9C513}"/>
              </a:ext>
            </a:extLst>
          </p:cNvPr>
          <p:cNvSpPr txBox="1"/>
          <p:nvPr/>
        </p:nvSpPr>
        <p:spPr>
          <a:xfrm>
            <a:off x="181708" y="21193"/>
            <a:ext cx="2105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spc="-100" dirty="0">
                <a:solidFill>
                  <a:schemeClr val="bg1">
                    <a:lumMod val="85000"/>
                  </a:schemeClr>
                </a:solidFill>
                <a:latin typeface="+mj-lt"/>
                <a:cs typeface="Arial" panose="020B0604020202020204" pitchFamily="34" charset="0"/>
              </a:rPr>
              <a:t>16 maart 2023</a:t>
            </a:r>
          </a:p>
        </p:txBody>
      </p: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18F920AB-93CF-E474-B749-9F9737539330}"/>
              </a:ext>
            </a:extLst>
          </p:cNvPr>
          <p:cNvSpPr/>
          <p:nvPr/>
        </p:nvSpPr>
        <p:spPr>
          <a:xfrm>
            <a:off x="7289801" y="389463"/>
            <a:ext cx="1727199" cy="2946400"/>
          </a:xfrm>
          <a:prstGeom prst="roundRect">
            <a:avLst>
              <a:gd name="adj" fmla="val 9910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48BB07E7-CF0C-6F5B-3FC1-1D1696C748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2132301"/>
            <a:ext cx="1419225" cy="470199"/>
          </a:xfrm>
          <a:prstGeom prst="rect">
            <a:avLst/>
          </a:prstGeom>
        </p:spPr>
      </p:pic>
      <p:pic>
        <p:nvPicPr>
          <p:cNvPr id="22" name="Picture 4" descr="Attent Zorg en Behandeling">
            <a:extLst>
              <a:ext uri="{FF2B5EF4-FFF2-40B4-BE49-F238E27FC236}">
                <a16:creationId xmlns:a16="http://schemas.microsoft.com/office/drawing/2014/main" id="{75D2E8C2-53A7-F5CD-A2A9-DD0FF35E6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188" y="2762696"/>
            <a:ext cx="1166813" cy="45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Xperium">
            <a:extLst>
              <a:ext uri="{FF2B5EF4-FFF2-40B4-BE49-F238E27FC236}">
                <a16:creationId xmlns:a16="http://schemas.microsoft.com/office/drawing/2014/main" id="{7D9B555B-BDB6-63AA-AD77-706600A47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9740" y="1564119"/>
            <a:ext cx="1328509" cy="32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Open up new horizons - HAN University of Applied Sciences">
            <a:extLst>
              <a:ext uri="{FF2B5EF4-FFF2-40B4-BE49-F238E27FC236}">
                <a16:creationId xmlns:a16="http://schemas.microsoft.com/office/drawing/2014/main" id="{2729CF5B-ED72-13E7-0E3D-8C42CA4B3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667649"/>
            <a:ext cx="762001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hthoek: afgeronde hoeken 24">
            <a:extLst>
              <a:ext uri="{FF2B5EF4-FFF2-40B4-BE49-F238E27FC236}">
                <a16:creationId xmlns:a16="http://schemas.microsoft.com/office/drawing/2014/main" id="{8BBEDFBA-CD39-CAAF-918D-62E310ED76C8}"/>
              </a:ext>
            </a:extLst>
          </p:cNvPr>
          <p:cNvSpPr/>
          <p:nvPr/>
        </p:nvSpPr>
        <p:spPr>
          <a:xfrm>
            <a:off x="7289801" y="3548307"/>
            <a:ext cx="1727198" cy="1153680"/>
          </a:xfrm>
          <a:prstGeom prst="roundRect">
            <a:avLst>
              <a:gd name="adj" fmla="val 991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6" name="Groep 25">
            <a:extLst>
              <a:ext uri="{FF2B5EF4-FFF2-40B4-BE49-F238E27FC236}">
                <a16:creationId xmlns:a16="http://schemas.microsoft.com/office/drawing/2014/main" id="{C70CC10C-CA46-B5C0-01ED-A31595A9EF81}"/>
              </a:ext>
            </a:extLst>
          </p:cNvPr>
          <p:cNvGrpSpPr/>
          <p:nvPr/>
        </p:nvGrpSpPr>
        <p:grpSpPr>
          <a:xfrm>
            <a:off x="7553853" y="3610180"/>
            <a:ext cx="1316697" cy="1091807"/>
            <a:chOff x="6433477" y="4331048"/>
            <a:chExt cx="1262723" cy="1047052"/>
          </a:xfrm>
        </p:grpSpPr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id="{F866089B-8A2B-4B9C-ABE3-4E4D85D2A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3477" y="4951313"/>
              <a:ext cx="1262723" cy="426787"/>
            </a:xfrm>
            <a:prstGeom prst="rect">
              <a:avLst/>
            </a:prstGeom>
          </p:spPr>
        </p:pic>
        <p:pic>
          <p:nvPicPr>
            <p:cNvPr id="28" name="Picture 2" descr="De SET regeling verandert per 1 februari 2020 - ZonMw">
              <a:extLst>
                <a:ext uri="{FF2B5EF4-FFF2-40B4-BE49-F238E27FC236}">
                  <a16:creationId xmlns:a16="http://schemas.microsoft.com/office/drawing/2014/main" id="{E2308857-0AD3-97CF-84B4-6C279AA763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9739" y="4331048"/>
              <a:ext cx="1110261" cy="614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4697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AEBDB-ADAD-4C8C-BA89-8D2AC410A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65" y="184663"/>
            <a:ext cx="6480000" cy="884004"/>
          </a:xfrm>
        </p:spPr>
        <p:txBody>
          <a:bodyPr anchor="ctr">
            <a:normAutofit/>
          </a:bodyPr>
          <a:lstStyle/>
          <a:p>
            <a:r>
              <a:rPr lang="nl-NL" sz="2700" kern="1200" dirty="0">
                <a:solidFill>
                  <a:srgbClr val="000000"/>
                </a:solidFill>
                <a:latin typeface="Titillium Web" charset="0"/>
              </a:rPr>
              <a:t>Het  e-health team!</a:t>
            </a:r>
          </a:p>
        </p:txBody>
      </p:sp>
      <p:pic>
        <p:nvPicPr>
          <p:cNvPr id="6" name="Afbeelding 6" descr="Afbeelding met tekst, persoon, kleding, muur&#10;&#10;Automatisch gegenereerde beschrijving">
            <a:extLst>
              <a:ext uri="{FF2B5EF4-FFF2-40B4-BE49-F238E27FC236}">
                <a16:creationId xmlns:a16="http://schemas.microsoft.com/office/drawing/2014/main" id="{9B083B2D-A7BE-1640-4D75-862076F4A4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1620000"/>
            <a:ext cx="3172500" cy="2760271"/>
          </a:xfrm>
          <a:prstGeom prst="rect">
            <a:avLst/>
          </a:prstGeom>
          <a:noFill/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4B1F773-434E-4FF6-9FFC-40915666E8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3532" y="2054130"/>
            <a:ext cx="3172500" cy="2760271"/>
          </a:xfrm>
        </p:spPr>
        <p:txBody>
          <a:bodyPr>
            <a:normAutofit/>
          </a:bodyPr>
          <a:lstStyle/>
          <a:p>
            <a:endParaRPr lang="nl-NL" dirty="0"/>
          </a:p>
          <a:p>
            <a:r>
              <a:rPr lang="nl-NL" sz="2175" kern="1200" dirty="0">
                <a:solidFill>
                  <a:srgbClr val="000000"/>
                </a:solidFill>
                <a:latin typeface="Titillium Web" charset="0"/>
                <a:ea typeface="+mj-ea"/>
              </a:rPr>
              <a:t>Janna van der Zijpp</a:t>
            </a:r>
          </a:p>
          <a:p>
            <a:endParaRPr lang="nl-NL" sz="2175" kern="1200" dirty="0">
              <a:solidFill>
                <a:srgbClr val="000000"/>
              </a:solidFill>
              <a:latin typeface="Titillium Web" charset="0"/>
              <a:ea typeface="+mj-ea"/>
            </a:endParaRPr>
          </a:p>
          <a:p>
            <a:r>
              <a:rPr lang="nl-NL" sz="2175" kern="1200" dirty="0">
                <a:solidFill>
                  <a:srgbClr val="000000"/>
                </a:solidFill>
                <a:latin typeface="Titillium Web" charset="0"/>
                <a:ea typeface="+mj-ea"/>
              </a:rPr>
              <a:t>Rianne Eggenhuizen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44C072-B9DD-45CC-B2FD-52D526C86E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3188" y="45111"/>
            <a:ext cx="2057400" cy="205743"/>
          </a:xfrm>
        </p:spPr>
        <p:txBody>
          <a:bodyPr>
            <a:normAutofit/>
          </a:bodyPr>
          <a:lstStyle/>
          <a:p>
            <a:pPr>
              <a:spcAft>
                <a:spcPts val="450"/>
              </a:spcAft>
            </a:pPr>
            <a:fld id="{E7D854B5-B2AE-0149-8E26-C0400C626985}" type="datetime1">
              <a:rPr lang="nl-NL" smtClean="0"/>
              <a:pPr>
                <a:spcAft>
                  <a:spcPts val="450"/>
                </a:spcAft>
              </a:pPr>
              <a:t>21-03-2023</a:t>
            </a:fld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79CF3A-38FE-408D-B314-6694BE2C9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45111"/>
            <a:ext cx="2057400" cy="205743"/>
          </a:xfrm>
        </p:spPr>
        <p:txBody>
          <a:bodyPr>
            <a:normAutofit/>
          </a:bodyPr>
          <a:lstStyle/>
          <a:p>
            <a:pPr>
              <a:spcAft>
                <a:spcPts val="450"/>
              </a:spcAft>
            </a:pPr>
            <a:fld id="{03D7224B-F099-C347-AB7F-2B8A181894F5}" type="slidenum">
              <a:rPr lang="nl-NL" smtClean="0"/>
              <a:pPr>
                <a:spcAft>
                  <a:spcPts val="450"/>
                </a:spcAft>
              </a:pPr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3655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489160BE-4AB4-4585-BDCD-3A683AA97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761" y="859846"/>
            <a:ext cx="6534803" cy="3930663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02B68E01-D175-2668-B5D2-6628D3589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328" y="352991"/>
            <a:ext cx="7384478" cy="415498"/>
          </a:xfrm>
        </p:spPr>
        <p:txBody>
          <a:bodyPr wrap="square" lIns="0" tIns="0" rIns="0" bIns="0" anchor="t">
            <a:spAutoFit/>
          </a:bodyPr>
          <a:lstStyle/>
          <a:p>
            <a:r>
              <a:rPr lang="nl-NL" sz="2700" kern="1200" dirty="0">
                <a:solidFill>
                  <a:srgbClr val="000000"/>
                </a:solidFill>
                <a:latin typeface="Titillium Web" charset="0"/>
              </a:rPr>
              <a:t>Belangrijke</a:t>
            </a:r>
            <a:r>
              <a:rPr lang="nl-NL" sz="2400" kern="1200" dirty="0">
                <a:solidFill>
                  <a:srgbClr val="000000"/>
                </a:solidFill>
                <a:latin typeface="Titillium Web" charset="0"/>
              </a:rPr>
              <a:t> </a:t>
            </a:r>
            <a:r>
              <a:rPr lang="nl-NL" sz="2700" kern="1200" dirty="0">
                <a:solidFill>
                  <a:srgbClr val="000000"/>
                </a:solidFill>
                <a:latin typeface="Titillium Web" charset="0"/>
              </a:rPr>
              <a:t>stakeholders</a:t>
            </a:r>
            <a:endParaRPr lang="nl-NL" sz="2400" kern="1200" dirty="0">
              <a:solidFill>
                <a:srgbClr val="000000"/>
              </a:solidFill>
              <a:latin typeface="Titillium We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149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8AB54D4-E4F6-D5C0-5C04-1F09A2F979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396"/>
            <a:ext cx="9144000" cy="385870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B4201FD8-A7BF-B474-DDB4-2EE4DE98E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58" y="163974"/>
            <a:ext cx="7384478" cy="369332"/>
          </a:xfrm>
        </p:spPr>
        <p:txBody>
          <a:bodyPr wrap="square" lIns="0" tIns="0" rIns="0" bIns="0" anchor="t">
            <a:spAutoFit/>
          </a:bodyPr>
          <a:lstStyle/>
          <a:p>
            <a:r>
              <a:rPr lang="nl-NL" sz="2400" kern="1200" dirty="0">
                <a:solidFill>
                  <a:srgbClr val="000000"/>
                </a:solidFill>
                <a:latin typeface="Titillium Web" charset="0"/>
              </a:rPr>
              <a:t>Overzicht digitale toepassingen in </a:t>
            </a:r>
            <a:r>
              <a:rPr lang="nl-NL" sz="2400" kern="1200" dirty="0" err="1">
                <a:solidFill>
                  <a:srgbClr val="000000"/>
                </a:solidFill>
                <a:latin typeface="Titillium Web" charset="0"/>
              </a:rPr>
              <a:t>zorgpad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4209992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2651" y="483777"/>
            <a:ext cx="7151750" cy="425597"/>
          </a:xfrm>
          <a:prstGeom prst="rect">
            <a:avLst/>
          </a:prstGeom>
        </p:spPr>
        <p:txBody>
          <a:bodyPr vert="horz" wrap="square" lIns="0" tIns="10001" rIns="0" bIns="0" rtlCol="0" anchor="t">
            <a:spAutoFit/>
          </a:bodyPr>
          <a:lstStyle/>
          <a:p>
            <a:pPr marL="16193" algn="l">
              <a:spcBef>
                <a:spcPts val="79"/>
              </a:spcBef>
            </a:pPr>
            <a:r>
              <a:rPr lang="nl-NL" sz="2700" kern="1200" dirty="0">
                <a:solidFill>
                  <a:srgbClr val="000000"/>
                </a:solidFill>
                <a:latin typeface="Titillium Web" charset="0"/>
              </a:rPr>
              <a:t>SET Project Thuis leren revalideren </a:t>
            </a:r>
            <a:r>
              <a:rPr lang="nl-NL" sz="1050" kern="1200" dirty="0">
                <a:solidFill>
                  <a:srgbClr val="000000"/>
                </a:solidFill>
                <a:latin typeface="Titillium Web" charset="0"/>
              </a:rPr>
              <a:t>(2022-2024)</a:t>
            </a:r>
            <a:endParaRPr lang="nl-NL" sz="2700" kern="1200" dirty="0">
              <a:solidFill>
                <a:srgbClr val="000000"/>
              </a:solidFill>
              <a:latin typeface="Titillium Web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5697" y="1448507"/>
            <a:ext cx="7415689" cy="3400450"/>
          </a:xfrm>
          <a:prstGeom prst="rect">
            <a:avLst/>
          </a:prstGeom>
        </p:spPr>
        <p:txBody>
          <a:bodyPr vert="horz" wrap="square" lIns="0" tIns="45244" rIns="0" bIns="0" rtlCol="0" anchor="t">
            <a:spAutoFit/>
          </a:bodyPr>
          <a:lstStyle/>
          <a:p>
            <a:pPr algn="l"/>
            <a:r>
              <a:rPr lang="nl-NL" sz="2100" spc="-158" dirty="0">
                <a:latin typeface="Titillium Web"/>
                <a:cs typeface="Lucida Sans Unicode"/>
              </a:rPr>
              <a:t>He</a:t>
            </a:r>
            <a:r>
              <a:rPr lang="nl-NL" sz="2100" spc="-158" dirty="0">
                <a:latin typeface="Titillium Web"/>
                <a:ea typeface="+mn-lt"/>
                <a:cs typeface="Lucida Sans Unicode"/>
              </a:rPr>
              <a:t>t concept Thuis leren revalideren binnen Klimmendaal</a:t>
            </a:r>
          </a:p>
          <a:p>
            <a:pPr marL="942975" lvl="2" indent="-257175">
              <a:buFont typeface="Arial" panose="020B0604020202020204" pitchFamily="34" charset="0"/>
              <a:buChar char="•"/>
            </a:pPr>
            <a:r>
              <a:rPr lang="nl-NL" sz="1500" spc="-8" dirty="0">
                <a:latin typeface="Titillium Web"/>
                <a:ea typeface="+mn-lt"/>
                <a:cs typeface="Lucida Sans Unicode"/>
              </a:rPr>
              <a:t>Als gevolg van maatschappelijke- en digitale ontwikkelingen kan meer vanuit huis gedaan worden</a:t>
            </a:r>
            <a:endParaRPr lang="nl-NL" sz="1050" dirty="0">
              <a:cs typeface="Calibri"/>
            </a:endParaRPr>
          </a:p>
          <a:p>
            <a:pPr marL="942975" lvl="2" indent="-257175">
              <a:buFont typeface="Arial" panose="020B0604020202020204" pitchFamily="34" charset="0"/>
              <a:buChar char="•"/>
            </a:pPr>
            <a:r>
              <a:rPr lang="nl-NL" sz="1500" spc="-8" dirty="0">
                <a:latin typeface="Titillium Web"/>
                <a:ea typeface="+mn-lt"/>
                <a:cs typeface="Lucida Sans Unicode"/>
              </a:rPr>
              <a:t>Revalidatietraject thuis beter laten integreren in het dagelijks leven</a:t>
            </a:r>
          </a:p>
          <a:p>
            <a:pPr marL="942975" lvl="2" indent="-257175">
              <a:buFont typeface="Arial" panose="020B0604020202020204" pitchFamily="34" charset="0"/>
              <a:buChar char="•"/>
            </a:pPr>
            <a:r>
              <a:rPr lang="nl-NL" sz="1500" spc="-8" dirty="0">
                <a:latin typeface="Titillium Web"/>
                <a:cs typeface="Lucida Sans Unicode"/>
              </a:rPr>
              <a:t>Meer eigen regie voor de patiënt</a:t>
            </a:r>
          </a:p>
          <a:p>
            <a:pPr marL="942975" lvl="2" indent="-257175">
              <a:buFont typeface="Arial" panose="020B0604020202020204" pitchFamily="34" charset="0"/>
              <a:buChar char="•"/>
            </a:pPr>
            <a:endParaRPr lang="nl-NL" sz="2100" spc="-158" dirty="0">
              <a:latin typeface="Titillium Web"/>
              <a:cs typeface="Lucida Sans Unicode"/>
            </a:endParaRPr>
          </a:p>
          <a:p>
            <a:r>
              <a:rPr lang="nl-NL" sz="2100" spc="-158" dirty="0">
                <a:latin typeface="Titillium Web"/>
                <a:cs typeface="Lucida Sans Unicode"/>
              </a:rPr>
              <a:t>H</a:t>
            </a:r>
            <a:r>
              <a:rPr lang="nl-NL" sz="2100" spc="-158" dirty="0">
                <a:latin typeface="Titillium Web"/>
                <a:ea typeface="+mn-lt"/>
                <a:cs typeface="Lucida Sans Unicode"/>
              </a:rPr>
              <a:t>et </a:t>
            </a:r>
            <a:r>
              <a:rPr sz="2100" spc="-158" dirty="0" err="1">
                <a:latin typeface="Titillium Web"/>
                <a:ea typeface="+mn-lt"/>
                <a:cs typeface="Lucida Sans Unicode"/>
              </a:rPr>
              <a:t>implementeren</a:t>
            </a:r>
            <a:r>
              <a:rPr sz="2100" spc="-158" dirty="0">
                <a:latin typeface="Titillium Web"/>
                <a:ea typeface="+mn-lt"/>
                <a:cs typeface="Lucida Sans Unicode"/>
              </a:rPr>
              <a:t> </a:t>
            </a:r>
            <a:r>
              <a:rPr lang="nl-NL" sz="2100" spc="-158" dirty="0">
                <a:latin typeface="Titillium Web"/>
                <a:ea typeface="+mn-lt"/>
                <a:cs typeface="Lucida Sans Unicode"/>
              </a:rPr>
              <a:t>van  digitale toepassingen: </a:t>
            </a:r>
            <a:endParaRPr lang="en-US" sz="1500" spc="-158" dirty="0">
              <a:latin typeface="Calibri"/>
              <a:ea typeface="+mn-lt"/>
              <a:cs typeface="Calibri"/>
            </a:endParaRPr>
          </a:p>
          <a:p>
            <a:pPr lvl="2"/>
            <a:r>
              <a:rPr lang="nl-NL" sz="1500" spc="-8" dirty="0">
                <a:latin typeface="Titillium Web"/>
                <a:ea typeface="+mn-lt"/>
                <a:cs typeface="Lucida Sans Unicode"/>
              </a:rPr>
              <a:t>Doen, kort-cyclisch evalueren en aanpassen   (Agile werkwijze;  </a:t>
            </a:r>
            <a:r>
              <a:rPr lang="nl-NL" sz="1500" spc="-8" dirty="0" err="1">
                <a:latin typeface="Titillium Web"/>
                <a:ea typeface="+mn-lt"/>
                <a:cs typeface="Lucida Sans Unicode"/>
              </a:rPr>
              <a:t>lessons</a:t>
            </a:r>
            <a:r>
              <a:rPr lang="nl-NL" sz="1500" spc="-8" dirty="0">
                <a:latin typeface="Titillium Web"/>
                <a:ea typeface="+mn-lt"/>
                <a:cs typeface="Lucida Sans Unicode"/>
              </a:rPr>
              <a:t> </a:t>
            </a:r>
            <a:r>
              <a:rPr lang="nl-NL" sz="1500" spc="-8" dirty="0" err="1">
                <a:latin typeface="Titillium Web"/>
                <a:ea typeface="+mn-lt"/>
                <a:cs typeface="Lucida Sans Unicode"/>
              </a:rPr>
              <a:t>learned</a:t>
            </a:r>
            <a:r>
              <a:rPr lang="nl-NL" sz="1500" spc="-8" dirty="0">
                <a:latin typeface="Titillium Web"/>
                <a:ea typeface="+mn-lt"/>
                <a:cs typeface="Lucida Sans Unicode"/>
              </a:rPr>
              <a:t> meenemen)</a:t>
            </a:r>
            <a:endParaRPr lang="en-US" sz="1500" spc="-8" dirty="0">
              <a:latin typeface="Titillium Web"/>
              <a:ea typeface="+mn-lt"/>
              <a:cs typeface="Lucida Sans Unicode"/>
            </a:endParaRPr>
          </a:p>
          <a:p>
            <a:pPr marL="942975" lvl="2" indent="-257175">
              <a:buFont typeface="Arial"/>
              <a:buChar char="•"/>
              <a:tabLst>
                <a:tab pos="866775" algn="l"/>
                <a:tab pos="867251" algn="l"/>
              </a:tabLst>
            </a:pPr>
            <a:r>
              <a:rPr sz="1500" spc="-8" dirty="0" err="1">
                <a:latin typeface="Titillium Web"/>
                <a:ea typeface="+mn-lt"/>
                <a:cs typeface="Lucida Sans Unicode"/>
              </a:rPr>
              <a:t>Physitrack</a:t>
            </a:r>
            <a:r>
              <a:rPr lang="nl-NL" sz="1500" spc="-8" dirty="0">
                <a:latin typeface="Titillium Web"/>
                <a:ea typeface="+mn-lt"/>
                <a:cs typeface="Lucida Sans Unicode"/>
              </a:rPr>
              <a:t> </a:t>
            </a:r>
            <a:endParaRPr sz="1500" spc="-8" dirty="0">
              <a:latin typeface="Titillium Web"/>
              <a:ea typeface="+mn-lt"/>
              <a:cs typeface="Lucida Sans Unicode"/>
            </a:endParaRPr>
          </a:p>
          <a:p>
            <a:pPr marL="866775" lvl="2" indent="-171926">
              <a:spcBef>
                <a:spcPts val="191"/>
              </a:spcBef>
              <a:buFont typeface="Arial"/>
              <a:buChar char="•"/>
              <a:tabLst>
                <a:tab pos="866775" algn="l"/>
                <a:tab pos="867251" algn="l"/>
              </a:tabLst>
            </a:pPr>
            <a:r>
              <a:rPr sz="1500" spc="-56" dirty="0" err="1">
                <a:latin typeface="Titillium Web" panose="00000500000000000000" pitchFamily="2" charset="0"/>
                <a:cs typeface="Lucida Sans Unicode"/>
              </a:rPr>
              <a:t>Therapieland</a:t>
            </a:r>
            <a:endParaRPr sz="1500" dirty="0">
              <a:latin typeface="Titillium Web" panose="00000500000000000000" pitchFamily="2" charset="0"/>
              <a:cs typeface="Lucida Sans Unicode"/>
            </a:endParaRPr>
          </a:p>
          <a:p>
            <a:pPr marL="866775" lvl="2" indent="-171926">
              <a:spcBef>
                <a:spcPts val="199"/>
              </a:spcBef>
              <a:buFont typeface="Arial"/>
              <a:buChar char="•"/>
              <a:tabLst>
                <a:tab pos="866775" algn="l"/>
                <a:tab pos="867251" algn="l"/>
              </a:tabLst>
            </a:pPr>
            <a:r>
              <a:rPr sz="1500" spc="-26" dirty="0">
                <a:latin typeface="Titillium Web"/>
                <a:cs typeface="Lucida Sans Unicode"/>
              </a:rPr>
              <a:t>MS</a:t>
            </a:r>
            <a:r>
              <a:rPr sz="1500" spc="-131" dirty="0">
                <a:latin typeface="Titillium Web"/>
                <a:cs typeface="Lucida Sans Unicode"/>
              </a:rPr>
              <a:t> </a:t>
            </a:r>
            <a:r>
              <a:rPr sz="1500" spc="-116" dirty="0">
                <a:latin typeface="Titillium Web"/>
                <a:cs typeface="Lucida Sans Unicode"/>
              </a:rPr>
              <a:t>Teams</a:t>
            </a:r>
            <a:r>
              <a:rPr sz="1500" spc="-143" dirty="0">
                <a:latin typeface="Titillium Web"/>
                <a:cs typeface="Lucida Sans Unicode"/>
              </a:rPr>
              <a:t> </a:t>
            </a:r>
            <a:r>
              <a:rPr sz="1500" spc="-49" dirty="0">
                <a:latin typeface="Titillium Web"/>
                <a:cs typeface="Lucida Sans Unicode"/>
              </a:rPr>
              <a:t>(beeldbellen)</a:t>
            </a:r>
            <a:endParaRPr lang="nl-NL" sz="1500" spc="-49" dirty="0">
              <a:latin typeface="Titillium Web"/>
              <a:cs typeface="Lucida Sans Unicode"/>
            </a:endParaRPr>
          </a:p>
          <a:p>
            <a:pPr marL="866775" lvl="4" indent="-171926">
              <a:spcBef>
                <a:spcPts val="199"/>
              </a:spcBef>
              <a:buFont typeface="Arial"/>
              <a:buChar char="•"/>
              <a:tabLst>
                <a:tab pos="866775" algn="l"/>
                <a:tab pos="867251" algn="l"/>
              </a:tabLst>
            </a:pPr>
            <a:endParaRPr lang="nl-NL" sz="1500" i="1" spc="-49" dirty="0">
              <a:latin typeface="Titillium Web" panose="00000500000000000000" pitchFamily="2" charset="0"/>
              <a:cs typeface="Lucida Sans Unicode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1709" y="176868"/>
            <a:ext cx="2049391" cy="108777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3631B14-9800-4AC7-A8B0-342F31941494}"/>
              </a:ext>
            </a:extLst>
          </p:cNvPr>
          <p:cNvSpPr txBox="1"/>
          <p:nvPr/>
        </p:nvSpPr>
        <p:spPr>
          <a:xfrm>
            <a:off x="6553579" y="4256487"/>
            <a:ext cx="2501645" cy="23083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endParaRPr lang="nl-NL" sz="1050" dirty="0"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607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655A02-93DB-576F-D16E-E0A84FED7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sz="2800" b="1" dirty="0">
              <a:solidFill>
                <a:srgbClr val="006EB7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06CF760-1B56-237E-5291-BE3ACF79D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3186"/>
            <a:ext cx="2133600" cy="273844"/>
          </a:xfrm>
        </p:spPr>
        <p:txBody>
          <a:bodyPr/>
          <a:lstStyle/>
          <a:p>
            <a:pPr marL="0" marR="0" lvl="0" indent="0" algn="l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2E5C2-F184-42AD-8F18-38FDE2C426C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1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 descr="Attent Zorg en Behandeling">
            <a:extLst>
              <a:ext uri="{FF2B5EF4-FFF2-40B4-BE49-F238E27FC236}">
                <a16:creationId xmlns:a16="http://schemas.microsoft.com/office/drawing/2014/main" id="{F5ED8BD9-1E5A-A8EE-69BB-EF1C5D7DF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3971" y="2470150"/>
            <a:ext cx="275272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0F84929-57CD-E8B2-AD1B-65CFC42C98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529" y="1289826"/>
            <a:ext cx="3156309" cy="1066800"/>
          </a:xfrm>
          <a:prstGeom prst="rect">
            <a:avLst/>
          </a:prstGeom>
        </p:spPr>
      </p:pic>
      <p:pic>
        <p:nvPicPr>
          <p:cNvPr id="5" name="Picture 2" descr="De SET regeling verandert per 1 februari 2020 - ZonMw">
            <a:extLst>
              <a:ext uri="{FF2B5EF4-FFF2-40B4-BE49-F238E27FC236}">
                <a16:creationId xmlns:a16="http://schemas.microsoft.com/office/drawing/2014/main" id="{9434FEB9-FC0F-9C2B-DE78-AA165D92D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3224" y="2887125"/>
            <a:ext cx="2265834" cy="125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2E151262-686D-51DE-269D-6D6843610741}"/>
              </a:ext>
            </a:extLst>
          </p:cNvPr>
          <p:cNvSpPr>
            <a:spLocks noGrp="1"/>
          </p:cNvSpPr>
          <p:nvPr/>
        </p:nvSpPr>
        <p:spPr>
          <a:xfrm>
            <a:off x="457200" y="205978"/>
            <a:ext cx="8229600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Lucida Sans Unicode"/>
                <a:ea typeface="+mj-ea"/>
                <a:cs typeface="Lucida Sans Unicode"/>
              </a:defRPr>
            </a:lvl1pPr>
          </a:lstStyle>
          <a:p>
            <a:r>
              <a:rPr lang="nl-NL" sz="2800" b="1" dirty="0">
                <a:solidFill>
                  <a:srgbClr val="006EB7"/>
                </a:solidFill>
                <a:latin typeface="Arial"/>
                <a:ea typeface="+mn-ea"/>
                <a:cs typeface="Arial"/>
              </a:rPr>
              <a:t>Panel gesprek</a:t>
            </a:r>
          </a:p>
        </p:txBody>
      </p:sp>
    </p:spTree>
    <p:extLst>
      <p:ext uri="{BB962C8B-B14F-4D97-AF65-F5344CB8AC3E}">
        <p14:creationId xmlns:p14="http://schemas.microsoft.com/office/powerpoint/2010/main" val="3057642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F00FF6-E50A-63D6-B5E2-19F904684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A738186-D40C-E892-4D2E-93280642C3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D44BAEAF-7353-81E7-BFA6-D349529ECE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960686" y="-2039818"/>
            <a:ext cx="5222632" cy="9144001"/>
          </a:xfrm>
          <a:prstGeom prst="rect">
            <a:avLst/>
          </a:prstGeom>
        </p:spPr>
      </p:pic>
      <p:pic>
        <p:nvPicPr>
          <p:cNvPr id="6" name="Picture 4" descr="Attent Zorg en Behandeling">
            <a:extLst>
              <a:ext uri="{FF2B5EF4-FFF2-40B4-BE49-F238E27FC236}">
                <a16:creationId xmlns:a16="http://schemas.microsoft.com/office/drawing/2014/main" id="{80665775-3F6E-21A6-86FE-BCD9CA788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3737" y="4348773"/>
            <a:ext cx="275272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631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8C032-F91B-A8A0-7DEA-0E929440E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A5B882-8E21-773A-AF29-B0DFFD5143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tekst, kaart&#10;&#10;Automatisch gegenereerde beschrijving">
            <a:extLst>
              <a:ext uri="{FF2B5EF4-FFF2-40B4-BE49-F238E27FC236}">
                <a16:creationId xmlns:a16="http://schemas.microsoft.com/office/drawing/2014/main" id="{218C19BD-8393-D6CB-F07D-639E6C4568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272048" y="-2272048"/>
            <a:ext cx="5143500" cy="9687595"/>
          </a:xfrm>
          <a:prstGeom prst="rect">
            <a:avLst/>
          </a:prstGeom>
        </p:spPr>
      </p:pic>
      <p:pic>
        <p:nvPicPr>
          <p:cNvPr id="6" name="Picture 4" descr="Attent Zorg en Behandeling">
            <a:extLst>
              <a:ext uri="{FF2B5EF4-FFF2-40B4-BE49-F238E27FC236}">
                <a16:creationId xmlns:a16="http://schemas.microsoft.com/office/drawing/2014/main" id="{77B83109-E1D5-D9BF-043A-11B0D9C44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9967" y="4076700"/>
            <a:ext cx="275272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fbeelding met tekst, kaart&#10;&#10;Automatisch gegenereerde beschrijving">
            <a:extLst>
              <a:ext uri="{FF2B5EF4-FFF2-40B4-BE49-F238E27FC236}">
                <a16:creationId xmlns:a16="http://schemas.microsoft.com/office/drawing/2014/main" id="{D4730393-D5E0-39CB-6AC6-70186C2C6E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513900" y="-2560903"/>
            <a:ext cx="1412633" cy="634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5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691E94-EB30-4051-89E9-C4CA8D238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79" y="440508"/>
            <a:ext cx="7384478" cy="369332"/>
          </a:xfrm>
        </p:spPr>
        <p:txBody>
          <a:bodyPr wrap="square" lIns="0" tIns="0" rIns="0" bIns="0" anchor="t">
            <a:spAutoFit/>
          </a:bodyPr>
          <a:lstStyle/>
          <a:p>
            <a:r>
              <a:rPr lang="nl-NL" sz="2400" b="1" kern="1200" dirty="0">
                <a:solidFill>
                  <a:srgbClr val="000000"/>
                </a:solidFill>
                <a:latin typeface="Titillium Web" charset="0"/>
              </a:rPr>
              <a:t>Quotes</a:t>
            </a:r>
            <a:r>
              <a:rPr lang="nl-NL" sz="2400" kern="1200" dirty="0">
                <a:solidFill>
                  <a:srgbClr val="000000"/>
                </a:solidFill>
                <a:latin typeface="Titillium Web" charset="0"/>
              </a:rPr>
              <a:t> behandelaren &amp; patiënten over inzet e-health </a:t>
            </a:r>
          </a:p>
        </p:txBody>
      </p: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6E8B76A8-EE23-4442-9E5A-F28959023546}"/>
              </a:ext>
            </a:extLst>
          </p:cNvPr>
          <p:cNvSpPr/>
          <p:nvPr/>
        </p:nvSpPr>
        <p:spPr>
          <a:xfrm>
            <a:off x="5906027" y="970939"/>
            <a:ext cx="2956774" cy="2361680"/>
          </a:xfrm>
          <a:prstGeom prst="roundRect">
            <a:avLst/>
          </a:prstGeom>
          <a:solidFill>
            <a:srgbClr val="FFE699"/>
          </a:solidFill>
          <a:ln w="19050">
            <a:solidFill>
              <a:srgbClr val="FFE699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nl-NL" sz="1200" dirty="0">
                <a:solidFill>
                  <a:schemeClr val="tx1"/>
                </a:solidFill>
              </a:rPr>
              <a:t>Behandelaar: </a:t>
            </a:r>
            <a:r>
              <a:rPr lang="nl-NL" sz="1200" dirty="0" err="1">
                <a:solidFill>
                  <a:schemeClr val="tx1"/>
                </a:solidFill>
                <a:ea typeface="+mn-lt"/>
                <a:cs typeface="+mn-lt"/>
              </a:rPr>
              <a:t>e-health</a:t>
            </a:r>
            <a:r>
              <a:rPr lang="nl-NL" sz="1200" dirty="0">
                <a:solidFill>
                  <a:schemeClr val="tx1"/>
                </a:solidFill>
                <a:ea typeface="+mn-lt"/>
                <a:cs typeface="+mn-lt"/>
              </a:rPr>
              <a:t> riep bij mij op dat alles digitaal moet, maar achteraf was dit veel te zwart-wit gedacht. </a:t>
            </a:r>
            <a:r>
              <a:rPr lang="nl-NL" sz="1200" dirty="0" err="1">
                <a:solidFill>
                  <a:schemeClr val="tx1"/>
                </a:solidFill>
                <a:ea typeface="+mn-lt"/>
                <a:cs typeface="+mn-lt"/>
              </a:rPr>
              <a:t>e-health</a:t>
            </a:r>
            <a:r>
              <a:rPr lang="nl-NL" sz="1200" dirty="0">
                <a:solidFill>
                  <a:schemeClr val="tx1"/>
                </a:solidFill>
                <a:ea typeface="+mn-lt"/>
                <a:cs typeface="+mn-lt"/>
              </a:rPr>
              <a:t> toepassingen werken ondersteunend bij behandelingen, waarbij de focus veel meer ligt op het aanbieden van </a:t>
            </a:r>
            <a:r>
              <a:rPr lang="nl-NL" sz="1200" dirty="0" err="1">
                <a:solidFill>
                  <a:schemeClr val="tx1"/>
                </a:solidFill>
                <a:ea typeface="+mn-lt"/>
                <a:cs typeface="+mn-lt"/>
              </a:rPr>
              <a:t>blended</a:t>
            </a:r>
            <a:r>
              <a:rPr lang="nl-NL" sz="1200" dirty="0">
                <a:solidFill>
                  <a:schemeClr val="tx1"/>
                </a:solidFill>
                <a:ea typeface="+mn-lt"/>
                <a:cs typeface="+mn-lt"/>
              </a:rPr>
              <a:t> care. Je blijft je patiënt altijd zien, maar door het inzetten van </a:t>
            </a:r>
            <a:r>
              <a:rPr lang="nl-NL" sz="1200" dirty="0" err="1">
                <a:solidFill>
                  <a:schemeClr val="tx1"/>
                </a:solidFill>
                <a:ea typeface="+mn-lt"/>
                <a:cs typeface="+mn-lt"/>
              </a:rPr>
              <a:t>e-health</a:t>
            </a:r>
            <a:r>
              <a:rPr lang="nl-NL" sz="1200" dirty="0">
                <a:solidFill>
                  <a:schemeClr val="tx1"/>
                </a:solidFill>
                <a:ea typeface="+mn-lt"/>
                <a:cs typeface="+mn-lt"/>
              </a:rPr>
              <a:t> is de revalidant actiever thuis bezig met zijn doelen en kan je tijdens de behandelingen sneller de verdieping ingaan. </a:t>
            </a:r>
            <a:endParaRPr lang="nl-NL" sz="1200">
              <a:solidFill>
                <a:schemeClr val="tx1"/>
              </a:solidFill>
              <a:cs typeface="Calibri"/>
            </a:endParaRPr>
          </a:p>
        </p:txBody>
      </p: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5C688B3D-EC94-4693-B2F3-60CCA2711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508" y="3698399"/>
            <a:ext cx="3037982" cy="549600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5C3A64D4-0AF8-4C67-B103-A4F678FF7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164" y="2376371"/>
            <a:ext cx="2519746" cy="814665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D21F85F0-96F7-4888-A6F4-B58B949B6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79" y="3696745"/>
            <a:ext cx="2850892" cy="628467"/>
          </a:xfrm>
          <a:prstGeom prst="rect">
            <a:avLst/>
          </a:prstGeom>
        </p:spPr>
      </p:pic>
      <p:sp>
        <p:nvSpPr>
          <p:cNvPr id="36" name="Rechthoek: afgeronde hoeken 35">
            <a:extLst>
              <a:ext uri="{FF2B5EF4-FFF2-40B4-BE49-F238E27FC236}">
                <a16:creationId xmlns:a16="http://schemas.microsoft.com/office/drawing/2014/main" id="{22230341-9C54-4255-98CC-D50F614A7828}"/>
              </a:ext>
            </a:extLst>
          </p:cNvPr>
          <p:cNvSpPr/>
          <p:nvPr/>
        </p:nvSpPr>
        <p:spPr>
          <a:xfrm>
            <a:off x="447749" y="1478964"/>
            <a:ext cx="2846870" cy="704834"/>
          </a:xfrm>
          <a:prstGeom prst="roundRect">
            <a:avLst/>
          </a:prstGeom>
          <a:solidFill>
            <a:srgbClr val="FFE699"/>
          </a:solidFill>
          <a:ln w="19050">
            <a:solidFill>
              <a:srgbClr val="FFE699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nl-NL" sz="1200" dirty="0">
                <a:solidFill>
                  <a:schemeClr val="tx1"/>
                </a:solidFill>
              </a:rPr>
              <a:t>Patiënt: “Simpel en prettig in gebruik.”</a:t>
            </a:r>
            <a:endParaRPr lang="nl-NL" sz="1200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nl-NL" sz="1200" dirty="0">
                <a:solidFill>
                  <a:schemeClr val="tx1"/>
                </a:solidFill>
              </a:rPr>
              <a:t>“Voor mij werkt het extra motiverend.”</a:t>
            </a:r>
            <a:endParaRPr lang="nl-NL" sz="1200">
              <a:solidFill>
                <a:schemeClr val="tx1"/>
              </a:solidFill>
              <a:cs typeface="Calibri"/>
            </a:endParaRPr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6A04E6F1-17AE-4D70-81B3-76A2D371DB7A}"/>
              </a:ext>
            </a:extLst>
          </p:cNvPr>
          <p:cNvSpPr/>
          <p:nvPr/>
        </p:nvSpPr>
        <p:spPr>
          <a:xfrm>
            <a:off x="277939" y="2650015"/>
            <a:ext cx="1966943" cy="887639"/>
          </a:xfrm>
          <a:prstGeom prst="roundRect">
            <a:avLst/>
          </a:prstGeom>
          <a:solidFill>
            <a:srgbClr val="E2F0D9"/>
          </a:solidFill>
          <a:ln w="19050">
            <a:solidFill>
              <a:srgbClr val="E2F0D9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nl-NL" sz="1200" dirty="0">
                <a:solidFill>
                  <a:schemeClr val="tx1"/>
                </a:solidFill>
              </a:rPr>
              <a:t>Patiënt: “Het scheelt reistijd en de bijbehorende prikkels.”</a:t>
            </a:r>
            <a:endParaRPr lang="nl-NL" sz="1200">
              <a:solidFill>
                <a:schemeClr val="tx1"/>
              </a:solidFill>
              <a:cs typeface="Calibri"/>
            </a:endParaRPr>
          </a:p>
        </p:txBody>
      </p:sp>
      <p:sp>
        <p:nvSpPr>
          <p:cNvPr id="17" name="Rechthoek: afgeronde hoeken 16">
            <a:extLst>
              <a:ext uri="{FF2B5EF4-FFF2-40B4-BE49-F238E27FC236}">
                <a16:creationId xmlns:a16="http://schemas.microsoft.com/office/drawing/2014/main" id="{EF20BB66-3903-4643-8E1A-70A44633E5F3}"/>
              </a:ext>
            </a:extLst>
          </p:cNvPr>
          <p:cNvSpPr/>
          <p:nvPr/>
        </p:nvSpPr>
        <p:spPr>
          <a:xfrm>
            <a:off x="3666654" y="1218304"/>
            <a:ext cx="1813078" cy="521294"/>
          </a:xfrm>
          <a:prstGeom prst="roundRect">
            <a:avLst/>
          </a:prstGeom>
          <a:solidFill>
            <a:srgbClr val="FBE5D6"/>
          </a:solidFill>
          <a:ln w="19050">
            <a:solidFill>
              <a:srgbClr val="FBE5D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nl-NL" sz="900" b="1" dirty="0">
                <a:solidFill>
                  <a:schemeClr val="tx1"/>
                </a:solidFill>
              </a:rPr>
              <a:t>Patiënt: “Het maakt mogelijk mijn partner mee te laten luisteren.”</a:t>
            </a:r>
            <a:endParaRPr lang="nl-NL" sz="900" b="1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3" name="Rechthoek: afgeronde hoeken 20">
            <a:extLst>
              <a:ext uri="{FF2B5EF4-FFF2-40B4-BE49-F238E27FC236}">
                <a16:creationId xmlns:a16="http://schemas.microsoft.com/office/drawing/2014/main" id="{F18E3A02-3F29-A110-F99A-B405D8E15157}"/>
              </a:ext>
            </a:extLst>
          </p:cNvPr>
          <p:cNvSpPr/>
          <p:nvPr/>
        </p:nvSpPr>
        <p:spPr>
          <a:xfrm>
            <a:off x="4053633" y="3647442"/>
            <a:ext cx="1520698" cy="771738"/>
          </a:xfrm>
          <a:prstGeom prst="roundRect">
            <a:avLst/>
          </a:prstGeom>
          <a:solidFill>
            <a:srgbClr val="FFE699"/>
          </a:solidFill>
          <a:ln w="19050">
            <a:solidFill>
              <a:srgbClr val="FFE699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25" dirty="0">
                <a:solidFill>
                  <a:schemeClr val="tx1"/>
                </a:solidFill>
              </a:rPr>
              <a:t>Behandelaar: “Therapieland werkt ondersteunend voor beginnende psychologen”</a:t>
            </a:r>
          </a:p>
        </p:txBody>
      </p:sp>
    </p:spTree>
    <p:extLst>
      <p:ext uri="{BB962C8B-B14F-4D97-AF65-F5344CB8AC3E}">
        <p14:creationId xmlns:p14="http://schemas.microsoft.com/office/powerpoint/2010/main" val="26554911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36AD233-7A9B-4961-9BE4-4A40F0E8A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9C73D5-ADDE-F245-B88B-66163966FE64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6364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63646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26" name="Picture 2" descr="Zorgkanjers aan de hand nemen - iCura">
            <a:extLst>
              <a:ext uri="{FF2B5EF4-FFF2-40B4-BE49-F238E27FC236}">
                <a16:creationId xmlns:a16="http://schemas.microsoft.com/office/drawing/2014/main" id="{BFA05E40-800B-74FD-48C2-58AB381DCD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45" t="13624" r="7129" b="9960"/>
          <a:stretch/>
        </p:blipFill>
        <p:spPr bwMode="auto">
          <a:xfrm>
            <a:off x="643467" y="897485"/>
            <a:ext cx="7628467" cy="326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F09AF18-8608-76F9-F6E2-92B72BB3804B}"/>
              </a:ext>
            </a:extLst>
          </p:cNvPr>
          <p:cNvSpPr txBox="1">
            <a:spLocks/>
          </p:cNvSpPr>
          <p:nvPr/>
        </p:nvSpPr>
        <p:spPr>
          <a:xfrm>
            <a:off x="457200" y="205978"/>
            <a:ext cx="8229600" cy="52321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800" b="1" i="0" dirty="0">
                <a:solidFill>
                  <a:schemeClr val="accent1"/>
                </a:solidFill>
                <a:effectLst/>
              </a:rPr>
              <a:t>Commitment Curve, 7 stappen in het adaptie proces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7AA7475-E4C5-33DA-3596-A2BB2552ED39}"/>
              </a:ext>
            </a:extLst>
          </p:cNvPr>
          <p:cNvSpPr txBox="1"/>
          <p:nvPr/>
        </p:nvSpPr>
        <p:spPr>
          <a:xfrm>
            <a:off x="4902200" y="423329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b="1" i="0" dirty="0">
                <a:solidFill>
                  <a:srgbClr val="404040"/>
                </a:solidFill>
                <a:effectLst/>
                <a:latin typeface="MuseoSans-300"/>
              </a:rPr>
              <a:t> gebaseerd op </a:t>
            </a:r>
            <a:r>
              <a:rPr lang="nl-NL" sz="1800" b="1" i="0" dirty="0" err="1">
                <a:solidFill>
                  <a:srgbClr val="404040"/>
                </a:solidFill>
                <a:effectLst/>
                <a:latin typeface="MuseoSans-300"/>
              </a:rPr>
              <a:t>Daryl</a:t>
            </a:r>
            <a:r>
              <a:rPr lang="nl-NL" sz="1800" b="1" i="0" dirty="0">
                <a:solidFill>
                  <a:srgbClr val="404040"/>
                </a:solidFill>
                <a:effectLst/>
                <a:latin typeface="MuseoSans-300"/>
              </a:rPr>
              <a:t> </a:t>
            </a:r>
            <a:r>
              <a:rPr lang="nl-NL" sz="1800" b="1" i="0" dirty="0" err="1">
                <a:solidFill>
                  <a:srgbClr val="404040"/>
                </a:solidFill>
                <a:effectLst/>
                <a:latin typeface="MuseoSans-300"/>
              </a:rPr>
              <a:t>Conner</a:t>
            </a:r>
            <a:r>
              <a:rPr lang="nl-NL" sz="1800" b="1" i="0" dirty="0">
                <a:solidFill>
                  <a:srgbClr val="404040"/>
                </a:solidFill>
                <a:effectLst/>
                <a:latin typeface="MuseoSans-300"/>
              </a:rPr>
              <a:t> (1993)</a:t>
            </a:r>
            <a:endParaRPr lang="nl-NL" dirty="0"/>
          </a:p>
        </p:txBody>
      </p:sp>
      <p:pic>
        <p:nvPicPr>
          <p:cNvPr id="1030" name="Picture 6" descr="logo">
            <a:extLst>
              <a:ext uri="{FF2B5EF4-FFF2-40B4-BE49-F238E27FC236}">
                <a16:creationId xmlns:a16="http://schemas.microsoft.com/office/drawing/2014/main" id="{F8DE2C49-87D8-C6C9-C2F8-1DEC30505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467" y="4110865"/>
            <a:ext cx="1136965" cy="44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0950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BEB0E-A3F6-FE67-8B46-960DEA2A36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anchor="ctr"/>
          <a:lstStyle/>
          <a:p>
            <a:pPr algn="ctr"/>
            <a:r>
              <a:rPr lang="en-US" dirty="0"/>
              <a:t>Mieke Klerkx-Harkema: </a:t>
            </a:r>
            <a:r>
              <a:rPr lang="en-US" dirty="0">
                <a:hlinkClick r:id="rId2"/>
              </a:rPr>
              <a:t>mklerkx@vitavalley.nl</a:t>
            </a:r>
            <a:endParaRPr lang="en-US"/>
          </a:p>
          <a:p>
            <a:pPr algn="ctr"/>
            <a:r>
              <a:rPr lang="en-US" dirty="0"/>
              <a:t>Pim </a:t>
            </a:r>
            <a:r>
              <a:rPr lang="en-US" dirty="0" err="1"/>
              <a:t>Ketelaars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Pketelaar@vitavelley.nl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>
                <a:hlinkClick r:id="rId4"/>
              </a:rPr>
              <a:t>Toegang tot het SET-up leernetwerk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>
                <a:hlinkClick r:id="rId5"/>
              </a:rPr>
              <a:t>SET-up - VitaValley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19F33-657D-6A1B-F20B-A2A43EB6D5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9C73D5-ADDE-F245-B88B-66163966FE6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45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A12F7C6E-8D34-E68D-96EB-E219C52ABB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838" r="27687"/>
          <a:stretch/>
        </p:blipFill>
        <p:spPr>
          <a:xfrm>
            <a:off x="-139700" y="-69524"/>
            <a:ext cx="9486900" cy="5228167"/>
          </a:xfrm>
          <a:prstGeom prst="rect">
            <a:avLst/>
          </a:prstGeom>
        </p:spPr>
      </p:pic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15B93422-89BF-534C-F8A6-F45DA48668FB}"/>
              </a:ext>
            </a:extLst>
          </p:cNvPr>
          <p:cNvSpPr/>
          <p:nvPr/>
        </p:nvSpPr>
        <p:spPr>
          <a:xfrm>
            <a:off x="7213600" y="389463"/>
            <a:ext cx="1727199" cy="2946400"/>
          </a:xfrm>
          <a:prstGeom prst="roundRect">
            <a:avLst>
              <a:gd name="adj" fmla="val 9910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655A02-93DB-576F-D16E-E0A84FED7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48" y="373481"/>
            <a:ext cx="8229600" cy="857250"/>
          </a:xfrm>
        </p:spPr>
        <p:txBody>
          <a:bodyPr/>
          <a:lstStyle/>
          <a:p>
            <a:pPr algn="l"/>
            <a:r>
              <a:rPr lang="nl-NL" sz="40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Agenda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06CF760-1B56-237E-5291-BE3ACF79D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3186"/>
            <a:ext cx="2133600" cy="273844"/>
          </a:xfrm>
        </p:spPr>
        <p:txBody>
          <a:bodyPr/>
          <a:lstStyle/>
          <a:p>
            <a:pPr defTabSz="457166">
              <a:defRPr/>
            </a:pPr>
            <a:fld id="{B9C2E5C2-F184-42AD-8F18-38FDE2C426CE}" type="slidenum">
              <a:rPr lang="en-US" smtClean="0">
                <a:solidFill>
                  <a:prstClr val="black"/>
                </a:solidFill>
              </a:rPr>
              <a:pPr defTabSz="457166"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1E791EA-5204-A84D-336C-1A553C895647}"/>
              </a:ext>
            </a:extLst>
          </p:cNvPr>
          <p:cNvSpPr txBox="1"/>
          <p:nvPr/>
        </p:nvSpPr>
        <p:spPr>
          <a:xfrm>
            <a:off x="406401" y="1261667"/>
            <a:ext cx="614679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rtl="0" fontAlgn="base">
              <a:buAutoNum type="arabicPeriod"/>
            </a:pPr>
            <a:r>
              <a:rPr lang="nl-NL" sz="20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Ontvangst en Welkom</a:t>
            </a:r>
          </a:p>
          <a:p>
            <a:pPr marL="342900" indent="-342900" algn="l" rtl="0" fontAlgn="base">
              <a:buAutoNum type="arabicPeriod"/>
            </a:pPr>
            <a:r>
              <a:rPr lang="nl-NL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Introductie </a:t>
            </a:r>
            <a:r>
              <a:rPr lang="nl-NL" sz="2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iXperium</a:t>
            </a:r>
            <a:endParaRPr lang="nl-NL" sz="2000" b="1" i="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marL="342900" indent="-342900" algn="l" rtl="0" fontAlgn="base">
              <a:buAutoNum type="arabicPeriod"/>
            </a:pPr>
            <a:r>
              <a:rPr lang="nl-NL" sz="20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Introductie SET &amp; VitaVa</a:t>
            </a:r>
            <a:r>
              <a:rPr lang="nl-NL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lley</a:t>
            </a:r>
            <a:endParaRPr lang="nl-NL" sz="2000" b="1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marL="342900" indent="-342900" algn="l" rtl="0" fontAlgn="base">
              <a:buFont typeface="+mj-lt"/>
              <a:buAutoNum type="arabicPeriod"/>
            </a:pPr>
            <a:r>
              <a:rPr lang="nl-NL" sz="20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Voorstellen projecten:</a:t>
            </a:r>
            <a:endParaRPr lang="nl-NL" sz="2000" b="1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sz="2000" b="1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Klimmendaal</a:t>
            </a:r>
            <a:r>
              <a:rPr lang="nl-NL" sz="20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sz="20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Attent </a:t>
            </a:r>
            <a:endParaRPr lang="nl-NL" sz="2000" b="1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nl-NL" sz="20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 </a:t>
            </a:r>
            <a:endParaRPr lang="nl-NL" sz="2000" b="1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marL="342900" indent="-342900" algn="l" rtl="0" fontAlgn="base">
              <a:buFont typeface="+mj-lt"/>
              <a:buAutoNum type="arabicPeriod" startAt="5"/>
            </a:pPr>
            <a:r>
              <a:rPr lang="nl-NL" sz="20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Panelgesprek</a:t>
            </a:r>
          </a:p>
          <a:p>
            <a:pPr algn="l" rtl="0" fontAlgn="base"/>
            <a:endParaRPr lang="nl-NL" sz="2000" b="1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marL="342900" indent="-342900" algn="l" rtl="0" fontAlgn="base">
              <a:buFont typeface="+mj-lt"/>
              <a:buAutoNum type="arabicPeriod" startAt="6"/>
            </a:pPr>
            <a:r>
              <a:rPr lang="nl-NL" sz="20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Ervaren Langdurige zorg @HOME </a:t>
            </a:r>
            <a:br>
              <a:rPr lang="nl-NL" sz="20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nl-NL" sz="20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13.00-14.00  </a:t>
            </a:r>
            <a:endParaRPr lang="nl-NL" sz="2000" b="1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421138F-AF2E-7293-5A65-F50F45B2EBB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2349" y="2132301"/>
            <a:ext cx="1419225" cy="470199"/>
          </a:xfrm>
          <a:prstGeom prst="rect">
            <a:avLst/>
          </a:prstGeom>
        </p:spPr>
      </p:pic>
      <p:pic>
        <p:nvPicPr>
          <p:cNvPr id="6" name="Picture 4" descr="Attent Zorg en Behandeling">
            <a:extLst>
              <a:ext uri="{FF2B5EF4-FFF2-40B4-BE49-F238E27FC236}">
                <a16:creationId xmlns:a16="http://schemas.microsoft.com/office/drawing/2014/main" id="{DB187018-E2E3-1685-4041-2F25F05CF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9987" y="2762696"/>
            <a:ext cx="1166813" cy="45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Xperium">
            <a:extLst>
              <a:ext uri="{FF2B5EF4-FFF2-40B4-BE49-F238E27FC236}">
                <a16:creationId xmlns:a16="http://schemas.microsoft.com/office/drawing/2014/main" id="{C246934B-3688-536F-A6DF-AC3D55CF9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3539" y="1564119"/>
            <a:ext cx="1328509" cy="32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Open up new horizons - HAN University of Applied Sciences">
            <a:extLst>
              <a:ext uri="{FF2B5EF4-FFF2-40B4-BE49-F238E27FC236}">
                <a16:creationId xmlns:a16="http://schemas.microsoft.com/office/drawing/2014/main" id="{98CA3C6F-378F-5752-21EB-4FB59E217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799" y="667649"/>
            <a:ext cx="762001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C8B69B3C-1722-AC07-D831-17DBD8ED27B2}"/>
              </a:ext>
            </a:extLst>
          </p:cNvPr>
          <p:cNvSpPr/>
          <p:nvPr/>
        </p:nvSpPr>
        <p:spPr>
          <a:xfrm>
            <a:off x="7213600" y="3548307"/>
            <a:ext cx="1727198" cy="1153680"/>
          </a:xfrm>
          <a:prstGeom prst="roundRect">
            <a:avLst>
              <a:gd name="adj" fmla="val 991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1BB85E37-7C4E-0D23-13C0-45072B9C26F3}"/>
              </a:ext>
            </a:extLst>
          </p:cNvPr>
          <p:cNvGrpSpPr/>
          <p:nvPr/>
        </p:nvGrpSpPr>
        <p:grpSpPr>
          <a:xfrm>
            <a:off x="7477652" y="3610180"/>
            <a:ext cx="1316697" cy="1091807"/>
            <a:chOff x="6433477" y="4331048"/>
            <a:chExt cx="1262723" cy="1047052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78530520-DE18-567D-CA78-0C6BB5BFD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3477" y="4951313"/>
              <a:ext cx="1262723" cy="426787"/>
            </a:xfrm>
            <a:prstGeom prst="rect">
              <a:avLst/>
            </a:prstGeom>
          </p:spPr>
        </p:pic>
        <p:pic>
          <p:nvPicPr>
            <p:cNvPr id="17" name="Picture 2" descr="De SET regeling verandert per 1 februari 2020 - ZonMw">
              <a:extLst>
                <a:ext uri="{FF2B5EF4-FFF2-40B4-BE49-F238E27FC236}">
                  <a16:creationId xmlns:a16="http://schemas.microsoft.com/office/drawing/2014/main" id="{CA075616-834B-F8CB-69C6-BFB8B0F4F1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9739" y="4331048"/>
              <a:ext cx="1110261" cy="614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27488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4643438" y="1267384"/>
            <a:ext cx="5211474" cy="78319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78">
              <a:defRPr/>
            </a:pPr>
            <a:r>
              <a:rPr lang="nl-NL" sz="4000" b="1">
                <a:solidFill>
                  <a:prstClr val="white"/>
                </a:solidFill>
                <a:latin typeface="Edwardian Script ITC" panose="030303020407070D0804" pitchFamily="66" charset="0"/>
              </a:rPr>
              <a:t>Programma</a:t>
            </a:r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01664" y="430214"/>
            <a:ext cx="7642225" cy="587375"/>
          </a:xfrm>
        </p:spPr>
        <p:txBody>
          <a:bodyPr/>
          <a:lstStyle/>
          <a:p>
            <a:r>
              <a:rPr lang="nl-NL" sz="4000" cap="none"/>
              <a:t>Onze aanpak</a:t>
            </a:r>
            <a:endParaRPr lang="nl-NL" sz="400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7" y="103511"/>
            <a:ext cx="8940251" cy="4914801"/>
          </a:xfrm>
          <a:prstGeom prst="roundRect">
            <a:avLst>
              <a:gd name="adj" fmla="val 5650"/>
            </a:avLst>
          </a:prstGeom>
        </p:spPr>
      </p:pic>
      <p:sp>
        <p:nvSpPr>
          <p:cNvPr id="15" name="Tekstvak 14"/>
          <p:cNvSpPr txBox="1"/>
          <p:nvPr/>
        </p:nvSpPr>
        <p:spPr>
          <a:xfrm>
            <a:off x="199522" y="171080"/>
            <a:ext cx="3945431" cy="4507528"/>
          </a:xfrm>
          <a:prstGeom prst="roundRect">
            <a:avLst>
              <a:gd name="adj" fmla="val 7373"/>
            </a:avLst>
          </a:prstGeom>
          <a:solidFill>
            <a:srgbClr val="FFFFFF">
              <a:alpha val="85098"/>
            </a:srgbClr>
          </a:solidFill>
        </p:spPr>
        <p:txBody>
          <a:bodyPr wrap="square" rtlCol="0">
            <a:spAutoFit/>
          </a:bodyPr>
          <a:lstStyle/>
          <a:p>
            <a:pPr defTabSz="457178">
              <a:defRPr/>
            </a:pPr>
            <a:r>
              <a:rPr lang="nl-NL" sz="2400" b="1" dirty="0">
                <a:solidFill>
                  <a:srgbClr val="0071BE"/>
                </a:solidFill>
                <a:latin typeface="Calibri"/>
              </a:rPr>
              <a:t>Wie we zijn</a:t>
            </a:r>
          </a:p>
          <a:p>
            <a:pPr defTabSz="457178">
              <a:defRPr/>
            </a:pPr>
            <a:r>
              <a:rPr lang="nl-NL" sz="1575" dirty="0">
                <a:solidFill>
                  <a:srgbClr val="0071BE"/>
                </a:solidFill>
                <a:latin typeface="Calibri"/>
              </a:rPr>
              <a:t>Wij zijn een </a:t>
            </a:r>
            <a:r>
              <a:rPr lang="nl-NL" sz="1575" b="1" dirty="0">
                <a:solidFill>
                  <a:srgbClr val="0071BE"/>
                </a:solidFill>
                <a:latin typeface="Calibri"/>
              </a:rPr>
              <a:t>onafhankelijke</a:t>
            </a:r>
            <a:r>
              <a:rPr lang="nl-NL" sz="1575" dirty="0">
                <a:solidFill>
                  <a:srgbClr val="0071BE"/>
                </a:solidFill>
                <a:latin typeface="Calibri"/>
              </a:rPr>
              <a:t> </a:t>
            </a:r>
            <a:r>
              <a:rPr lang="nl-NL" sz="1575" b="1" dirty="0">
                <a:solidFill>
                  <a:srgbClr val="0071BE"/>
                </a:solidFill>
                <a:latin typeface="Calibri"/>
              </a:rPr>
              <a:t>netwerkorganisatie</a:t>
            </a:r>
            <a:r>
              <a:rPr lang="nl-NL" sz="1575" dirty="0">
                <a:solidFill>
                  <a:srgbClr val="0071BE"/>
                </a:solidFill>
                <a:latin typeface="Calibri"/>
              </a:rPr>
              <a:t>, vanuit het algemeen nut gericht op een </a:t>
            </a:r>
            <a:r>
              <a:rPr lang="nl-NL" sz="1575" b="1" dirty="0">
                <a:solidFill>
                  <a:srgbClr val="0071BE"/>
                </a:solidFill>
                <a:latin typeface="Calibri"/>
              </a:rPr>
              <a:t>gezond en vitaal Nederland</a:t>
            </a:r>
            <a:r>
              <a:rPr lang="nl-NL" sz="1575" dirty="0">
                <a:solidFill>
                  <a:srgbClr val="0071BE"/>
                </a:solidFill>
                <a:latin typeface="Calibri"/>
              </a:rPr>
              <a:t>. Sinds 2004 realiseren wij innovaties met grote </a:t>
            </a:r>
            <a:r>
              <a:rPr lang="nl-NL" sz="1575" b="1" dirty="0">
                <a:solidFill>
                  <a:srgbClr val="0071BE"/>
                </a:solidFill>
                <a:latin typeface="Calibri"/>
              </a:rPr>
              <a:t>impact </a:t>
            </a:r>
            <a:r>
              <a:rPr lang="nl-NL" sz="1575" dirty="0">
                <a:solidFill>
                  <a:srgbClr val="0071BE"/>
                </a:solidFill>
                <a:latin typeface="Calibri"/>
              </a:rPr>
              <a:t>op het werk van zorgprofessionals en op de gezondheid van veel burgers. We beogen een </a:t>
            </a:r>
            <a:r>
              <a:rPr lang="nl-NL" sz="1575" b="1" dirty="0">
                <a:solidFill>
                  <a:srgbClr val="0071BE"/>
                </a:solidFill>
                <a:latin typeface="Calibri"/>
              </a:rPr>
              <a:t>transitie van zorg naar gezondheid </a:t>
            </a:r>
            <a:r>
              <a:rPr lang="nl-NL" sz="1575" dirty="0">
                <a:solidFill>
                  <a:srgbClr val="0071BE"/>
                </a:solidFill>
                <a:latin typeface="Calibri"/>
              </a:rPr>
              <a:t>en als er toch zorg nodig is, dan zo veel mogelijk </a:t>
            </a:r>
            <a:r>
              <a:rPr lang="nl-NL" sz="1575" b="1" dirty="0">
                <a:solidFill>
                  <a:srgbClr val="0071BE"/>
                </a:solidFill>
                <a:latin typeface="Calibri"/>
              </a:rPr>
              <a:t>op de juiste plek</a:t>
            </a:r>
            <a:r>
              <a:rPr lang="nl-NL" sz="1575" dirty="0">
                <a:solidFill>
                  <a:srgbClr val="0071BE"/>
                </a:solidFill>
                <a:latin typeface="Calibri"/>
              </a:rPr>
              <a:t>. </a:t>
            </a:r>
          </a:p>
          <a:p>
            <a:pPr defTabSz="457178">
              <a:defRPr/>
            </a:pPr>
            <a:endParaRPr lang="nl-NL" sz="1575" dirty="0">
              <a:solidFill>
                <a:srgbClr val="0071BE"/>
              </a:solidFill>
              <a:latin typeface="Calibri"/>
            </a:endParaRPr>
          </a:p>
          <a:p>
            <a:pPr defTabSz="457178">
              <a:defRPr/>
            </a:pPr>
            <a:r>
              <a:rPr lang="nl-NL" sz="1575" dirty="0">
                <a:solidFill>
                  <a:srgbClr val="0071BE"/>
                </a:solidFill>
                <a:latin typeface="Calibri"/>
              </a:rPr>
              <a:t>We zijn een </a:t>
            </a:r>
            <a:r>
              <a:rPr lang="nl-NL" sz="1575" b="1" dirty="0">
                <a:solidFill>
                  <a:srgbClr val="0071BE"/>
                </a:solidFill>
                <a:latin typeface="Calibri"/>
              </a:rPr>
              <a:t>team van zo’n 20 medewerkers</a:t>
            </a:r>
            <a:r>
              <a:rPr lang="nl-NL" sz="1575" dirty="0">
                <a:solidFill>
                  <a:srgbClr val="0071BE"/>
                </a:solidFill>
                <a:latin typeface="Calibri"/>
              </a:rPr>
              <a:t>, gevestigd op </a:t>
            </a:r>
            <a:r>
              <a:rPr lang="nl-NL" sz="1575" b="1" dirty="0">
                <a:solidFill>
                  <a:srgbClr val="0071BE"/>
                </a:solidFill>
                <a:latin typeface="Calibri"/>
              </a:rPr>
              <a:t>Landgoed Groot Zonneoord in Ede.</a:t>
            </a:r>
            <a:br>
              <a:rPr lang="nl-NL" sz="1575" b="1" dirty="0">
                <a:solidFill>
                  <a:srgbClr val="0071BE"/>
                </a:solidFill>
                <a:latin typeface="Calibri"/>
              </a:rPr>
            </a:br>
            <a:endParaRPr lang="nl-NL" sz="1575" b="1" dirty="0">
              <a:solidFill>
                <a:srgbClr val="0071BE"/>
              </a:solidFill>
              <a:latin typeface="Calibri"/>
            </a:endParaRPr>
          </a:p>
          <a:p>
            <a:pPr defTabSz="457178">
              <a:defRPr/>
            </a:pPr>
            <a:r>
              <a:rPr lang="nl-NL" sz="1575" dirty="0">
                <a:solidFill>
                  <a:srgbClr val="0071BE"/>
                </a:solidFill>
                <a:latin typeface="Calibri"/>
              </a:rPr>
              <a:t>VitaValley is een </a:t>
            </a:r>
            <a:r>
              <a:rPr lang="nl-NL" sz="1575" b="1" dirty="0">
                <a:solidFill>
                  <a:srgbClr val="0071BE"/>
                </a:solidFill>
                <a:latin typeface="Calibri"/>
              </a:rPr>
              <a:t>stichting </a:t>
            </a:r>
            <a:r>
              <a:rPr lang="nl-NL" sz="1575" dirty="0">
                <a:solidFill>
                  <a:srgbClr val="0071BE"/>
                </a:solidFill>
                <a:latin typeface="Calibri"/>
              </a:rPr>
              <a:t>met </a:t>
            </a:r>
            <a:r>
              <a:rPr lang="nl-NL" sz="1575" b="1" dirty="0">
                <a:solidFill>
                  <a:srgbClr val="0071BE"/>
                </a:solidFill>
                <a:latin typeface="Calibri"/>
              </a:rPr>
              <a:t>ANBI status.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9478" y="4257753"/>
            <a:ext cx="1636918" cy="55326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82A4F0CB-37FD-433A-B7DE-F9C06DE67A8F}"/>
              </a:ext>
            </a:extLst>
          </p:cNvPr>
          <p:cNvSpPr txBox="1"/>
          <p:nvPr/>
        </p:nvSpPr>
        <p:spPr>
          <a:xfrm>
            <a:off x="4808136" y="1874239"/>
            <a:ext cx="4180858" cy="2226350"/>
          </a:xfrm>
          <a:prstGeom prst="roundRect">
            <a:avLst>
              <a:gd name="adj" fmla="val 8585"/>
            </a:avLst>
          </a:prstGeom>
          <a:solidFill>
            <a:srgbClr val="FFFFFF">
              <a:alpha val="85098"/>
            </a:srgbClr>
          </a:solidFill>
        </p:spPr>
        <p:txBody>
          <a:bodyPr wrap="square" rtlCol="0">
            <a:spAutoFit/>
          </a:bodyPr>
          <a:lstStyle/>
          <a:p>
            <a:pPr defTabSz="457178">
              <a:defRPr/>
            </a:pPr>
            <a:r>
              <a:rPr lang="nl-NL" sz="2400" b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Programma’s</a:t>
            </a:r>
          </a:p>
          <a:p>
            <a:pPr marL="257175" indent="-257175" defTabSz="457178">
              <a:buFont typeface="Arial" panose="020B0604020202020204" pitchFamily="34" charset="0"/>
              <a:buChar char="•"/>
              <a:defRPr/>
            </a:pPr>
            <a:r>
              <a:rPr lang="nl-NL" sz="1350" b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Vitaal Thuis (sinds 2014)</a:t>
            </a:r>
          </a:p>
          <a:p>
            <a:pPr marL="600075" lvl="1" indent="-257175" defTabSz="457178">
              <a:buFont typeface="Arial" panose="020B0604020202020204" pitchFamily="34" charset="0"/>
              <a:buChar char="•"/>
              <a:defRPr/>
            </a:pPr>
            <a:r>
              <a:rPr lang="nl-NL" sz="1350" b="1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SET-up</a:t>
            </a:r>
            <a:r>
              <a:rPr lang="nl-NL" sz="1350" b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 (sinds 2019) </a:t>
            </a:r>
          </a:p>
          <a:p>
            <a:pPr marL="600075" lvl="1" indent="-257175" defTabSz="457178">
              <a:buFont typeface="Arial" panose="020B0604020202020204" pitchFamily="34" charset="0"/>
              <a:buChar char="•"/>
              <a:defRPr/>
            </a:pPr>
            <a:r>
              <a:rPr lang="nl-NL" sz="1350" b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Digitaal Ouder Worden (2021)</a:t>
            </a:r>
          </a:p>
          <a:p>
            <a:pPr marL="600075" lvl="1" indent="-257175" defTabSz="457178">
              <a:buFont typeface="Arial" panose="020B0604020202020204" pitchFamily="34" charset="0"/>
              <a:buChar char="•"/>
              <a:defRPr/>
            </a:pPr>
            <a:r>
              <a:rPr lang="nl-NL" sz="1350" b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Vliegwiel in de wijkverpleging (2022)</a:t>
            </a:r>
          </a:p>
          <a:p>
            <a:pPr marL="257175" indent="-257175" defTabSz="457178">
              <a:buFont typeface="Arial" panose="020B0604020202020204" pitchFamily="34" charset="0"/>
              <a:buChar char="•"/>
              <a:defRPr/>
            </a:pPr>
            <a:r>
              <a:rPr lang="nl-NL" sz="1350" b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E-health &amp; achterstandsgroepen (sinds 2019)</a:t>
            </a:r>
          </a:p>
          <a:p>
            <a:pPr marL="257175" indent="-257175" defTabSz="457178">
              <a:buFont typeface="Arial" panose="020B0604020202020204" pitchFamily="34" charset="0"/>
              <a:buChar char="•"/>
              <a:defRPr/>
            </a:pPr>
            <a:r>
              <a:rPr lang="nl-NL" sz="1350" b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2diabeat (sinds 2021)</a:t>
            </a:r>
          </a:p>
          <a:p>
            <a:pPr marL="257175" indent="-257175" defTabSz="457178">
              <a:buFont typeface="Arial" panose="020B0604020202020204" pitchFamily="34" charset="0"/>
              <a:buChar char="•"/>
              <a:defRPr/>
            </a:pPr>
            <a:r>
              <a:rPr lang="nl-NL" sz="1350" b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Thuisarts.nl 2.0 | SROI en programma (sinds 2021)</a:t>
            </a:r>
          </a:p>
          <a:p>
            <a:pPr marL="257175" indent="-257175" defTabSz="457178">
              <a:buFont typeface="Arial" panose="020B0604020202020204" pitchFamily="34" charset="0"/>
              <a:buChar char="•"/>
              <a:defRPr/>
            </a:pPr>
            <a:r>
              <a:rPr lang="nl-NL" sz="1350" b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Kind naar Gezonder Gewicht | SROI (sinds 2022)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AEA8A75-6A6B-4BED-9743-CC490FB27EF0}"/>
              </a:ext>
            </a:extLst>
          </p:cNvPr>
          <p:cNvSpPr txBox="1"/>
          <p:nvPr/>
        </p:nvSpPr>
        <p:spPr>
          <a:xfrm>
            <a:off x="4808136" y="171079"/>
            <a:ext cx="4180858" cy="1074554"/>
          </a:xfrm>
          <a:prstGeom prst="roundRect">
            <a:avLst>
              <a:gd name="adj" fmla="val 20940"/>
            </a:avLst>
          </a:prstGeom>
          <a:solidFill>
            <a:srgbClr val="FFFFFF">
              <a:alpha val="85098"/>
            </a:srgbClr>
          </a:solidFill>
        </p:spPr>
        <p:txBody>
          <a:bodyPr wrap="square" rtlCol="0">
            <a:spAutoFit/>
          </a:bodyPr>
          <a:lstStyle/>
          <a:p>
            <a:pPr defTabSz="457178">
              <a:defRPr/>
            </a:pPr>
            <a:r>
              <a:rPr lang="nl-NL" sz="2400" b="1">
                <a:solidFill>
                  <a:srgbClr val="0071BE"/>
                </a:solidFill>
                <a:latin typeface="Calibri"/>
              </a:rPr>
              <a:t>Expertise</a:t>
            </a:r>
          </a:p>
          <a:p>
            <a:pPr marL="257175" indent="-257175" defTabSz="457178">
              <a:buFont typeface="Arial" panose="020B0604020202020204" pitchFamily="34" charset="0"/>
              <a:buChar char="•"/>
              <a:defRPr/>
            </a:pPr>
            <a:r>
              <a:rPr lang="nl-NL" sz="1575" b="1" err="1">
                <a:solidFill>
                  <a:srgbClr val="0071BE"/>
                </a:solidFill>
                <a:latin typeface="Calibri"/>
              </a:rPr>
              <a:t>Communities</a:t>
            </a:r>
            <a:r>
              <a:rPr lang="nl-NL" sz="1575" b="1">
                <a:solidFill>
                  <a:srgbClr val="0071BE"/>
                </a:solidFill>
                <a:latin typeface="Calibri"/>
              </a:rPr>
              <a:t> of </a:t>
            </a:r>
            <a:r>
              <a:rPr lang="nl-NL" sz="1575" b="1" err="1">
                <a:solidFill>
                  <a:srgbClr val="0071BE"/>
                </a:solidFill>
                <a:latin typeface="Calibri"/>
              </a:rPr>
              <a:t>Practice</a:t>
            </a:r>
            <a:endParaRPr lang="nl-NL" sz="1575" b="1">
              <a:solidFill>
                <a:srgbClr val="0071BE"/>
              </a:solidFill>
              <a:latin typeface="Calibri"/>
            </a:endParaRPr>
          </a:p>
          <a:p>
            <a:pPr marL="257175" indent="-257175" defTabSz="457178">
              <a:buFont typeface="Arial" panose="020B0604020202020204" pitchFamily="34" charset="0"/>
              <a:buChar char="•"/>
              <a:defRPr/>
            </a:pPr>
            <a:r>
              <a:rPr lang="nl-NL" sz="1575" b="1">
                <a:solidFill>
                  <a:srgbClr val="0071BE"/>
                </a:solidFill>
                <a:latin typeface="Calibri"/>
              </a:rPr>
              <a:t>Dialoog met SROI</a:t>
            </a:r>
          </a:p>
        </p:txBody>
      </p:sp>
      <p:sp>
        <p:nvSpPr>
          <p:cNvPr id="2" name="Pijl: omhoog/omlaag 1">
            <a:extLst>
              <a:ext uri="{FF2B5EF4-FFF2-40B4-BE49-F238E27FC236}">
                <a16:creationId xmlns:a16="http://schemas.microsoft.com/office/drawing/2014/main" id="{C07705BB-B05B-065D-A2D6-4067BCE9011E}"/>
              </a:ext>
            </a:extLst>
          </p:cNvPr>
          <p:cNvSpPr/>
          <p:nvPr/>
        </p:nvSpPr>
        <p:spPr>
          <a:xfrm>
            <a:off x="7377917" y="1346668"/>
            <a:ext cx="1364456" cy="438805"/>
          </a:xfrm>
          <a:prstGeom prst="upDownArrow">
            <a:avLst>
              <a:gd name="adj1" fmla="val 52955"/>
              <a:gd name="adj2" fmla="val 50000"/>
            </a:avLst>
          </a:prstGeom>
          <a:solidFill>
            <a:srgbClr val="86BDF0">
              <a:alpha val="60000"/>
            </a:srgb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 defTabSz="685800">
              <a:defRPr/>
            </a:pPr>
            <a:endParaRPr lang="nl-NL" sz="75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047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cap="none" noProof="0" dirty="0"/>
              <a:t>SET en </a:t>
            </a:r>
            <a:r>
              <a:rPr lang="nl-NL" cap="none" noProof="0" dirty="0" err="1"/>
              <a:t>SET-up</a:t>
            </a:r>
            <a:endParaRPr lang="nl-NL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89">
              <a:defRPr/>
            </a:pPr>
            <a:fld id="{5F9C73D5-ADDE-F245-B88B-66163966FE64}" type="slidenum">
              <a:rPr lang="en-US">
                <a:sym typeface="Arial"/>
              </a:rPr>
              <a:pPr defTabSz="457189">
                <a:defRPr/>
              </a:pPr>
              <a:t>5</a:t>
            </a:fld>
            <a:endParaRPr lang="en-US" dirty="0">
              <a:sym typeface="Arial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1664" y="901475"/>
            <a:ext cx="6016851" cy="3692295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1400" dirty="0"/>
              <a:t>De </a:t>
            </a:r>
            <a:r>
              <a:rPr lang="nl-NL" sz="1400" b="1" dirty="0"/>
              <a:t>Stimuleringsregeling E-health Thuis (SET)</a:t>
            </a:r>
            <a:r>
              <a:rPr lang="nl-NL" sz="1400" dirty="0"/>
              <a:t> is een regeling voor aanbieders van zorg of ondersteuning die met een inkoper willen samenwerken aan het </a:t>
            </a:r>
            <a:r>
              <a:rPr lang="nl-NL" sz="1400" b="1" dirty="0"/>
              <a:t>opschalen én borgen </a:t>
            </a:r>
            <a:r>
              <a:rPr lang="nl-NL" sz="1400" dirty="0"/>
              <a:t>van bestaande e-health-oplossingen. </a:t>
            </a:r>
            <a:br>
              <a:rPr lang="nl-NL" sz="1400" dirty="0"/>
            </a:br>
            <a:br>
              <a:rPr lang="nl-NL" sz="1400" dirty="0"/>
            </a:br>
            <a:r>
              <a:rPr lang="nl-NL" sz="1400" dirty="0"/>
              <a:t>Onderdeel van de regeling is een </a:t>
            </a:r>
            <a:r>
              <a:rPr lang="nl-NL" sz="1400" b="1" dirty="0"/>
              <a:t>ondersteuningsprogramma: </a:t>
            </a:r>
            <a:r>
              <a:rPr lang="nl-NL" sz="1400" b="1" dirty="0" err="1"/>
              <a:t>SET-up</a:t>
            </a:r>
            <a:r>
              <a:rPr lang="nl-NL" sz="1400" dirty="0"/>
              <a:t>. Dit programma biedt</a:t>
            </a:r>
            <a:r>
              <a:rPr lang="nl-NL" sz="1400" b="1" dirty="0"/>
              <a:t> praktische ondersteuning</a:t>
            </a:r>
            <a:r>
              <a:rPr lang="nl-NL" sz="1400" dirty="0"/>
              <a:t> en helpt bij </a:t>
            </a:r>
            <a:r>
              <a:rPr lang="nl-NL" sz="1400" b="1" dirty="0"/>
              <a:t>kennisuitwisseling</a:t>
            </a:r>
            <a:r>
              <a:rPr lang="nl-NL" sz="1400" dirty="0"/>
              <a:t> tussen regionale initiatieven nadat projecten toegekend zijn. Hiermee zet de regeling extra in op het </a:t>
            </a:r>
            <a:r>
              <a:rPr lang="nl-NL" sz="1400" b="1" dirty="0"/>
              <a:t>versnellen van de leercurve</a:t>
            </a:r>
            <a:r>
              <a:rPr lang="nl-NL" sz="1400" dirty="0"/>
              <a:t> en het </a:t>
            </a:r>
            <a:r>
              <a:rPr lang="nl-NL" sz="1400" b="1" dirty="0"/>
              <a:t>verbreden van kennis </a:t>
            </a:r>
            <a:r>
              <a:rPr lang="nl-NL" sz="1400" dirty="0"/>
              <a:t>over de </a:t>
            </a:r>
            <a:r>
              <a:rPr lang="nl-NL" sz="1400" b="1" dirty="0"/>
              <a:t>implementatie</a:t>
            </a:r>
            <a:r>
              <a:rPr lang="nl-NL" sz="1400" dirty="0"/>
              <a:t> en het </a:t>
            </a:r>
            <a:r>
              <a:rPr lang="nl-NL" sz="1400" b="1" dirty="0"/>
              <a:t>gebruik </a:t>
            </a:r>
            <a:r>
              <a:rPr lang="nl-NL" sz="1400" dirty="0"/>
              <a:t>van eHealth.</a:t>
            </a:r>
            <a:endParaRPr lang="nl-NL" sz="14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0EFF2F7-99E2-4389-9351-88235A561F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633" y="4668982"/>
            <a:ext cx="709401" cy="392540"/>
          </a:xfrm>
          <a:prstGeom prst="rect">
            <a:avLst/>
          </a:prstGeom>
        </p:spPr>
      </p:pic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D850E236-37B4-0054-15BD-496D17F7AF26}"/>
              </a:ext>
            </a:extLst>
          </p:cNvPr>
          <p:cNvSpPr/>
          <p:nvPr/>
        </p:nvSpPr>
        <p:spPr>
          <a:xfrm>
            <a:off x="7073678" y="790029"/>
            <a:ext cx="1736947" cy="1619796"/>
          </a:xfrm>
          <a:prstGeom prst="roundRect">
            <a:avLst>
              <a:gd name="adj" fmla="val 12187"/>
            </a:avLst>
          </a:prstGeom>
          <a:solidFill>
            <a:schemeClr val="bg1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57189">
              <a:defRPr/>
            </a:pPr>
            <a:endParaRPr lang="nl-NL" sz="1600" b="1" dirty="0">
              <a:solidFill>
                <a:prstClr val="white">
                  <a:lumMod val="8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6" descr="Ministerie-VWS-logo - Team Sportservice">
            <a:extLst>
              <a:ext uri="{FF2B5EF4-FFF2-40B4-BE49-F238E27FC236}">
                <a16:creationId xmlns:a16="http://schemas.microsoft.com/office/drawing/2014/main" id="{74091489-9113-EB7B-8A6F-A942A401A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7808" y="933247"/>
            <a:ext cx="1454132" cy="58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ZonMw voert een vernieuwd logo - ZonMw">
            <a:extLst>
              <a:ext uri="{FF2B5EF4-FFF2-40B4-BE49-F238E27FC236}">
                <a16:creationId xmlns:a16="http://schemas.microsoft.com/office/drawing/2014/main" id="{4702181F-4726-5159-8058-682AB0B42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8987" y="1983747"/>
            <a:ext cx="1068641" cy="26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logo-RVO - Duurzaam Ondernemen">
            <a:extLst>
              <a:ext uri="{FF2B5EF4-FFF2-40B4-BE49-F238E27FC236}">
                <a16:creationId xmlns:a16="http://schemas.microsoft.com/office/drawing/2014/main" id="{291CFDE4-3175-004A-B298-FB17F26D6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2635" y="1425221"/>
            <a:ext cx="1261266" cy="47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596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17" y="1537549"/>
            <a:ext cx="3059999" cy="2041025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7" y="-244912"/>
            <a:ext cx="3348837" cy="177462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4467" y="1514624"/>
            <a:ext cx="3065605" cy="2090488"/>
          </a:xfrm>
          <a:prstGeom prst="rect">
            <a:avLst/>
          </a:prstGeom>
        </p:spPr>
      </p:pic>
      <p:pic>
        <p:nvPicPr>
          <p:cNvPr id="36" name="Afbeelding 35"/>
          <p:cNvPicPr>
            <a:picLocks noChangeAspect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498" y="3584963"/>
            <a:ext cx="3283787" cy="218919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5743" y="3566555"/>
            <a:ext cx="3123908" cy="220190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5744" y="-237073"/>
            <a:ext cx="3139548" cy="1761067"/>
          </a:xfrm>
          <a:prstGeom prst="rect">
            <a:avLst/>
          </a:prstGeom>
        </p:spPr>
      </p:pic>
      <p:sp>
        <p:nvSpPr>
          <p:cNvPr id="32" name="Rectangle 5"/>
          <p:cNvSpPr/>
          <p:nvPr/>
        </p:nvSpPr>
        <p:spPr>
          <a:xfrm>
            <a:off x="7875172" y="769168"/>
            <a:ext cx="1790508" cy="6218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20EFF2F7-99E2-4389-9351-88235A561F8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3266" y="810199"/>
            <a:ext cx="924847" cy="511755"/>
          </a:xfrm>
          <a:prstGeom prst="rect">
            <a:avLst/>
          </a:prstGeom>
        </p:spPr>
      </p:pic>
      <p:pic>
        <p:nvPicPr>
          <p:cNvPr id="34" name="Afbeelding 3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9293" y="1595580"/>
            <a:ext cx="1453886" cy="246631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8835EB3C-0D00-EC89-FE4B-A0B9D3052C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7" y="-282991"/>
            <a:ext cx="3348837" cy="1774621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35BE9AF7-253E-2F83-9D0D-DA607299DA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4467" y="1476545"/>
            <a:ext cx="3065605" cy="2090488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65AB46FB-6CC5-832C-8F05-007129E5BB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5744" y="-265627"/>
            <a:ext cx="3139548" cy="1761067"/>
          </a:xfrm>
          <a:prstGeom prst="rect">
            <a:avLst/>
          </a:prstGeom>
        </p:spPr>
      </p:pic>
      <p:pic>
        <p:nvPicPr>
          <p:cNvPr id="3" name="Afbeelding 2" descr="Afbeelding met persoon, binnen, baby, hand&#10;&#10;Automatisch gegenereerde beschrijving">
            <a:extLst>
              <a:ext uri="{FF2B5EF4-FFF2-40B4-BE49-F238E27FC236}">
                <a16:creationId xmlns:a16="http://schemas.microsoft.com/office/drawing/2014/main" id="{692DC496-A0D3-D206-C03B-12F82BDE74C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578574"/>
            <a:ext cx="2950100" cy="196673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B12A82A-187F-B21B-62E8-D304DE6C0E3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8246" y="-307727"/>
            <a:ext cx="3041825" cy="1802278"/>
          </a:xfrm>
          <a:prstGeom prst="rect">
            <a:avLst/>
          </a:prstGeom>
        </p:spPr>
      </p:pic>
      <p:pic>
        <p:nvPicPr>
          <p:cNvPr id="4" name="Afbeelding 3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12C94B35-5B8E-874A-D5A5-80DB8520337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309" y="1525690"/>
            <a:ext cx="3080223" cy="2053481"/>
          </a:xfrm>
          <a:prstGeom prst="rect">
            <a:avLst/>
          </a:prstGeom>
        </p:spPr>
      </p:pic>
      <p:cxnSp>
        <p:nvCxnSpPr>
          <p:cNvPr id="25" name="Rechte verbindingslijn 24"/>
          <p:cNvCxnSpPr/>
          <p:nvPr/>
        </p:nvCxnSpPr>
        <p:spPr>
          <a:xfrm flipH="1" flipV="1">
            <a:off x="-110836" y="3557731"/>
            <a:ext cx="9490364" cy="15749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/>
          <p:cNvCxnSpPr/>
          <p:nvPr/>
        </p:nvCxnSpPr>
        <p:spPr>
          <a:xfrm flipH="1">
            <a:off x="-14517" y="1510143"/>
            <a:ext cx="9394046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/>
          <p:cNvCxnSpPr/>
          <p:nvPr/>
        </p:nvCxnSpPr>
        <p:spPr>
          <a:xfrm>
            <a:off x="6105292" y="-463840"/>
            <a:ext cx="0" cy="6246507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/>
          <p:cNvCxnSpPr/>
          <p:nvPr/>
        </p:nvCxnSpPr>
        <p:spPr>
          <a:xfrm>
            <a:off x="2975295" y="-415349"/>
            <a:ext cx="0" cy="6246507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De SET regeling verandert per 1 februari 2020 - ZonMw">
            <a:extLst>
              <a:ext uri="{FF2B5EF4-FFF2-40B4-BE49-F238E27FC236}">
                <a16:creationId xmlns:a16="http://schemas.microsoft.com/office/drawing/2014/main" id="{023366F3-B58E-0F16-57EC-923AE5B84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7780" y="3756922"/>
            <a:ext cx="1110261" cy="61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473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/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17" y="1537549"/>
            <a:ext cx="3059999" cy="2041025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7" y="-244912"/>
            <a:ext cx="3348837" cy="177462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4467" y="1514624"/>
            <a:ext cx="3065605" cy="2090488"/>
          </a:xfrm>
          <a:prstGeom prst="rect">
            <a:avLst/>
          </a:prstGeom>
        </p:spPr>
      </p:pic>
      <p:pic>
        <p:nvPicPr>
          <p:cNvPr id="36" name="Afbeelding 35"/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498" y="3584963"/>
            <a:ext cx="3283787" cy="218919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5743" y="3566555"/>
            <a:ext cx="3123908" cy="220190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5744" y="-237073"/>
            <a:ext cx="3139548" cy="1761067"/>
          </a:xfrm>
          <a:prstGeom prst="rect">
            <a:avLst/>
          </a:prstGeom>
        </p:spPr>
      </p:pic>
      <p:sp>
        <p:nvSpPr>
          <p:cNvPr id="32" name="Rectangle 5"/>
          <p:cNvSpPr/>
          <p:nvPr/>
        </p:nvSpPr>
        <p:spPr>
          <a:xfrm>
            <a:off x="7875172" y="769168"/>
            <a:ext cx="1790508" cy="6218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20EFF2F7-99E2-4389-9351-88235A561F8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3266" y="810199"/>
            <a:ext cx="924847" cy="511755"/>
          </a:xfrm>
          <a:prstGeom prst="rect">
            <a:avLst/>
          </a:prstGeom>
        </p:spPr>
      </p:pic>
      <p:pic>
        <p:nvPicPr>
          <p:cNvPr id="34" name="Afbeelding 3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9293" y="1595580"/>
            <a:ext cx="1453886" cy="246631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8835EB3C-0D00-EC89-FE4B-A0B9D3052C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7" y="-282991"/>
            <a:ext cx="3348837" cy="1774621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35BE9AF7-253E-2F83-9D0D-DA607299DA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4467" y="1476545"/>
            <a:ext cx="3065605" cy="2090488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65AB46FB-6CC5-832C-8F05-007129E5BB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5744" y="-265627"/>
            <a:ext cx="3139548" cy="1761067"/>
          </a:xfrm>
          <a:prstGeom prst="rect">
            <a:avLst/>
          </a:prstGeom>
        </p:spPr>
      </p:pic>
      <p:pic>
        <p:nvPicPr>
          <p:cNvPr id="3" name="Afbeelding 2" descr="Afbeelding met persoon, binnen, baby, hand&#10;&#10;Automatisch gegenereerde beschrijving">
            <a:extLst>
              <a:ext uri="{FF2B5EF4-FFF2-40B4-BE49-F238E27FC236}">
                <a16:creationId xmlns:a16="http://schemas.microsoft.com/office/drawing/2014/main" id="{692DC496-A0D3-D206-C03B-12F82BDE74C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578574"/>
            <a:ext cx="2950100" cy="196673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B12A82A-187F-B21B-62E8-D304DE6C0E3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8246" y="-307727"/>
            <a:ext cx="3041825" cy="1802278"/>
          </a:xfrm>
          <a:prstGeom prst="rect">
            <a:avLst/>
          </a:prstGeom>
        </p:spPr>
      </p:pic>
      <p:pic>
        <p:nvPicPr>
          <p:cNvPr id="4" name="Afbeelding 3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12C94B35-5B8E-874A-D5A5-80DB8520337F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309" y="1525690"/>
            <a:ext cx="3080223" cy="2053481"/>
          </a:xfrm>
          <a:prstGeom prst="rect">
            <a:avLst/>
          </a:prstGeom>
        </p:spPr>
      </p:pic>
      <p:cxnSp>
        <p:nvCxnSpPr>
          <p:cNvPr id="25" name="Rechte verbindingslijn 24"/>
          <p:cNvCxnSpPr/>
          <p:nvPr/>
        </p:nvCxnSpPr>
        <p:spPr>
          <a:xfrm flipH="1" flipV="1">
            <a:off x="-110836" y="3557731"/>
            <a:ext cx="9490364" cy="15749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/>
          <p:cNvCxnSpPr/>
          <p:nvPr/>
        </p:nvCxnSpPr>
        <p:spPr>
          <a:xfrm flipH="1">
            <a:off x="-14517" y="1510143"/>
            <a:ext cx="9394046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/>
          <p:cNvCxnSpPr/>
          <p:nvPr/>
        </p:nvCxnSpPr>
        <p:spPr>
          <a:xfrm>
            <a:off x="6105292" y="-463840"/>
            <a:ext cx="0" cy="6246507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/>
          <p:cNvCxnSpPr/>
          <p:nvPr/>
        </p:nvCxnSpPr>
        <p:spPr>
          <a:xfrm>
            <a:off x="2975295" y="-415349"/>
            <a:ext cx="0" cy="6246507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hthoek 7">
            <a:extLst>
              <a:ext uri="{FF2B5EF4-FFF2-40B4-BE49-F238E27FC236}">
                <a16:creationId xmlns:a16="http://schemas.microsoft.com/office/drawing/2014/main" id="{A565FF3F-4BD9-A48A-59A2-3DF6E95E0839}"/>
              </a:ext>
            </a:extLst>
          </p:cNvPr>
          <p:cNvSpPr/>
          <p:nvPr/>
        </p:nvSpPr>
        <p:spPr>
          <a:xfrm>
            <a:off x="-189584" y="-70178"/>
            <a:ext cx="9595266" cy="607619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nl-NL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Afbeelding 10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5AE266FC-B2FB-2D0D-5ED5-B3F8E9C55643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231" y="1542508"/>
            <a:ext cx="3059999" cy="2004458"/>
          </a:xfrm>
          <a:prstGeom prst="rect">
            <a:avLst/>
          </a:prstGeom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2C82574F-0CB4-D46A-5338-BA3E9AAACA75}"/>
              </a:ext>
            </a:extLst>
          </p:cNvPr>
          <p:cNvSpPr/>
          <p:nvPr/>
        </p:nvSpPr>
        <p:spPr>
          <a:xfrm>
            <a:off x="165959" y="3605112"/>
            <a:ext cx="5154048" cy="1281305"/>
          </a:xfrm>
          <a:prstGeom prst="roundRect">
            <a:avLst>
              <a:gd name="adj" fmla="val 12187"/>
            </a:avLst>
          </a:prstGeom>
          <a:solidFill>
            <a:srgbClr val="1499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57189">
              <a:defRPr/>
            </a:pPr>
            <a:r>
              <a:rPr lang="nl-NL" sz="2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leernetwerk 1200+ deelnemers</a:t>
            </a:r>
          </a:p>
          <a:p>
            <a:pPr algn="ctr" defTabSz="457189">
              <a:defRPr/>
            </a:pPr>
            <a:r>
              <a:rPr lang="nl-NL" sz="2000" b="1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Nieuws | Forum | Bibliotheek | Agenda </a:t>
            </a:r>
          </a:p>
          <a:p>
            <a:pPr algn="ctr" defTabSz="457189">
              <a:defRPr/>
            </a:pPr>
            <a:r>
              <a:rPr lang="nl-NL" sz="16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120+ Webinars | Workshops | Meet-ups | Masterclasses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F93A118A-E478-3EC6-3CFB-22B5AACC49C5}"/>
              </a:ext>
            </a:extLst>
          </p:cNvPr>
          <p:cNvSpPr/>
          <p:nvPr/>
        </p:nvSpPr>
        <p:spPr>
          <a:xfrm>
            <a:off x="3219740" y="146317"/>
            <a:ext cx="5802389" cy="1333304"/>
          </a:xfrm>
          <a:prstGeom prst="roundRect">
            <a:avLst>
              <a:gd name="adj" fmla="val 12187"/>
            </a:avLst>
          </a:prstGeom>
          <a:solidFill>
            <a:srgbClr val="80808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57189">
              <a:lnSpc>
                <a:spcPts val="2200"/>
              </a:lnSpc>
              <a:defRPr/>
            </a:pPr>
            <a:r>
              <a:rPr lang="nl-NL" sz="2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SET-up</a:t>
            </a:r>
            <a:r>
              <a:rPr lang="nl-NL" sz="2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nl-NL" sz="2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Community of </a:t>
            </a:r>
            <a:r>
              <a:rPr lang="nl-NL" sz="2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  <a:r>
              <a:rPr lang="nl-NL" sz="2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bij de Stimuleringsregeling E-health Thuis </a:t>
            </a:r>
            <a:r>
              <a:rPr lang="nl-NL" sz="2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(SET)</a:t>
            </a:r>
          </a:p>
          <a:p>
            <a:pPr algn="ctr" defTabSz="457178">
              <a:defRPr/>
            </a:pPr>
            <a:r>
              <a:rPr lang="nl-NL" sz="1500" b="1" dirty="0">
                <a:solidFill>
                  <a:prstClr val="white">
                    <a:lumMod val="85000"/>
                  </a:prstClr>
                </a:solidFill>
                <a:latin typeface="Calibri"/>
                <a:cs typeface="Arial" panose="020B0604020202020204" pitchFamily="34" charset="0"/>
                <a:sym typeface="Arial"/>
              </a:rPr>
              <a:t>Totaal budget 2019 - 2022: €96,5M |200+ projecten</a:t>
            </a:r>
            <a:br>
              <a:rPr lang="nl-NL" sz="1500" b="1" dirty="0">
                <a:solidFill>
                  <a:prstClr val="white">
                    <a:lumMod val="85000"/>
                  </a:prstClr>
                </a:solidFill>
                <a:latin typeface="Calibri"/>
                <a:cs typeface="Arial" panose="020B0604020202020204" pitchFamily="34" charset="0"/>
                <a:sym typeface="Arial"/>
              </a:rPr>
            </a:br>
            <a:r>
              <a:rPr lang="nl-NL" sz="1500" b="1" dirty="0">
                <a:solidFill>
                  <a:prstClr val="white">
                    <a:lumMod val="85000"/>
                  </a:prstClr>
                </a:solidFill>
                <a:latin typeface="Calibri"/>
                <a:cs typeface="Arial" panose="020B0604020202020204" pitchFamily="34" charset="0"/>
                <a:sym typeface="Arial"/>
              </a:rPr>
              <a:t>Opschaling:</a:t>
            </a:r>
            <a:r>
              <a:rPr lang="nl-NL" sz="1500" dirty="0">
                <a:solidFill>
                  <a:prstClr val="white">
                    <a:lumMod val="85000"/>
                  </a:prstClr>
                </a:solidFill>
                <a:latin typeface="Calibri"/>
                <a:cs typeface="Arial" panose="020B0604020202020204" pitchFamily="34" charset="0"/>
                <a:sym typeface="Arial"/>
              </a:rPr>
              <a:t> </a:t>
            </a:r>
            <a:r>
              <a:rPr lang="nl-NL" sz="1500" b="1" dirty="0">
                <a:solidFill>
                  <a:prstClr val="white">
                    <a:lumMod val="85000"/>
                  </a:prstClr>
                </a:solidFill>
                <a:latin typeface="Calibri"/>
                <a:cs typeface="Arial" panose="020B0604020202020204" pitchFamily="34" charset="0"/>
                <a:sym typeface="Arial"/>
              </a:rPr>
              <a:t>200.000+ cliënten, 10.000+ professionals</a:t>
            </a:r>
          </a:p>
          <a:p>
            <a:pPr algn="ctr" defTabSz="457189">
              <a:defRPr/>
            </a:pPr>
            <a:endParaRPr lang="nl-NL" sz="1600" b="1" dirty="0">
              <a:solidFill>
                <a:prstClr val="white">
                  <a:lumMod val="8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AA11DB86-3E16-41A5-C2E7-3027F0C24BEC}"/>
              </a:ext>
            </a:extLst>
          </p:cNvPr>
          <p:cNvSpPr/>
          <p:nvPr/>
        </p:nvSpPr>
        <p:spPr>
          <a:xfrm>
            <a:off x="168974" y="281470"/>
            <a:ext cx="2781127" cy="1820093"/>
          </a:xfrm>
          <a:prstGeom prst="roundRect">
            <a:avLst>
              <a:gd name="adj" fmla="val 12187"/>
            </a:avLst>
          </a:prstGeom>
          <a:solidFill>
            <a:srgbClr val="23793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57189">
              <a:defRPr/>
            </a:pPr>
            <a:r>
              <a:rPr lang="nl-NL" sz="2100" b="1" i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2022: Adoptiesprong digitale toepassingen  ouderenzorg</a:t>
            </a:r>
            <a:br>
              <a:rPr lang="nl-NL" sz="2100" b="1" i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300" b="1" i="1" dirty="0">
                <a:solidFill>
                  <a:srgbClr val="9BBB59">
                    <a:lumMod val="20000"/>
                    <a:lumOff val="8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+29%</a:t>
            </a:r>
          </a:p>
          <a:p>
            <a:pPr defTabSz="457189">
              <a:defRPr/>
            </a:pPr>
            <a:r>
              <a:rPr lang="nl-NL" sz="900" b="1" dirty="0">
                <a:solidFill>
                  <a:prstClr val="white">
                    <a:lumMod val="7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E-healthmonitor 2022, RIVM</a:t>
            </a:r>
            <a:endParaRPr lang="nl-NL" sz="900" b="1" dirty="0">
              <a:solidFill>
                <a:prstClr val="white">
                  <a:lumMod val="75000"/>
                </a:prstClr>
              </a:solidFill>
              <a:latin typeface="Calibri"/>
              <a:cs typeface="Arial" panose="020B0604020202020204" pitchFamily="34" charset="0"/>
              <a:sym typeface="Arial"/>
            </a:endParaRPr>
          </a:p>
          <a:p>
            <a:pPr defTabSz="457189">
              <a:defRPr/>
            </a:pPr>
            <a:endParaRPr lang="nl-NL" sz="2250" b="1" dirty="0">
              <a:solidFill>
                <a:prstClr val="white">
                  <a:lumMod val="8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2F571444-E5FB-D110-0457-2BCA7122E769}"/>
              </a:ext>
            </a:extLst>
          </p:cNvPr>
          <p:cNvSpPr/>
          <p:nvPr/>
        </p:nvSpPr>
        <p:spPr>
          <a:xfrm>
            <a:off x="6167540" y="3301290"/>
            <a:ext cx="2918436" cy="1727910"/>
          </a:xfrm>
          <a:prstGeom prst="roundRect">
            <a:avLst>
              <a:gd name="adj" fmla="val 12187"/>
            </a:avLst>
          </a:prstGeom>
          <a:solidFill>
            <a:schemeClr val="bg1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57189">
              <a:defRPr/>
            </a:pPr>
            <a:endParaRPr lang="nl-NL" sz="1600" b="1" dirty="0">
              <a:solidFill>
                <a:prstClr val="white">
                  <a:lumMod val="8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De SET regeling verandert per 1 februari 2020 - ZonMw">
            <a:extLst>
              <a:ext uri="{FF2B5EF4-FFF2-40B4-BE49-F238E27FC236}">
                <a16:creationId xmlns:a16="http://schemas.microsoft.com/office/drawing/2014/main" id="{3C161099-0C5A-0CE3-612D-C3478CF65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7780" y="3756922"/>
            <a:ext cx="1110261" cy="61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B819159-C518-46F0-FD7F-466980F986C1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225" y="4463729"/>
            <a:ext cx="1496101" cy="505665"/>
          </a:xfrm>
          <a:prstGeom prst="rect">
            <a:avLst/>
          </a:prstGeom>
        </p:spPr>
      </p:pic>
      <p:pic>
        <p:nvPicPr>
          <p:cNvPr id="3078" name="Picture 6" descr="Ministerie-VWS-logo - Team Sportservice">
            <a:extLst>
              <a:ext uri="{FF2B5EF4-FFF2-40B4-BE49-F238E27FC236}">
                <a16:creationId xmlns:a16="http://schemas.microsoft.com/office/drawing/2014/main" id="{D091B990-CA19-9E9A-2194-1DE2162AE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1430" y="3454068"/>
            <a:ext cx="1551188" cy="62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ZonMw voert een vernieuwd logo - ZonMw">
            <a:extLst>
              <a:ext uri="{FF2B5EF4-FFF2-40B4-BE49-F238E27FC236}">
                <a16:creationId xmlns:a16="http://schemas.microsoft.com/office/drawing/2014/main" id="{3E9F9AF3-723D-8CFB-D87F-0CB34A5F1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2700" y="4574683"/>
            <a:ext cx="1139968" cy="27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logo-RVO - Duurzaam Ondernemen">
            <a:extLst>
              <a:ext uri="{FF2B5EF4-FFF2-40B4-BE49-F238E27FC236}">
                <a16:creationId xmlns:a16="http://schemas.microsoft.com/office/drawing/2014/main" id="{2D247C01-1679-4E84-C8C7-614318D11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3921" y="3978878"/>
            <a:ext cx="1345449" cy="50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525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AD0097F-5075-861C-FBC1-EAA5B6567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6290-3B94-41E3-A2B8-A87EDC4570A5}" type="slidenum">
              <a:rPr lang="nl-NL" smtClean="0"/>
              <a:t>8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77E7565-3376-90BC-7689-E2ECB69B9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7E2A159-B6CB-B4A4-6A6A-498D988C23E8}"/>
              </a:ext>
            </a:extLst>
          </p:cNvPr>
          <p:cNvSpPr txBox="1"/>
          <p:nvPr/>
        </p:nvSpPr>
        <p:spPr>
          <a:xfrm>
            <a:off x="11017" y="129833"/>
            <a:ext cx="8888818" cy="5143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2E1A343-47FF-972B-D2F4-44821B6C24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1059" y="0"/>
            <a:ext cx="1632941" cy="326890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226283E-469E-CF56-2C3B-41EE1119FA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1680"/>
          <a:stretch/>
        </p:blipFill>
        <p:spPr>
          <a:xfrm>
            <a:off x="7549618" y="4008865"/>
            <a:ext cx="1632941" cy="252893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A9EAEB5-0A8C-467F-0707-B433892646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1059" y="3256554"/>
            <a:ext cx="1710060" cy="140831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A66E009-D98C-2560-6C8D-5EDABBB121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7529" y="4307595"/>
            <a:ext cx="691001" cy="451691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CC8F4651-5FF8-D88F-F72F-C53CEF868730}"/>
              </a:ext>
            </a:extLst>
          </p:cNvPr>
          <p:cNvSpPr txBox="1"/>
          <p:nvPr/>
        </p:nvSpPr>
        <p:spPr>
          <a:xfrm>
            <a:off x="302329" y="164456"/>
            <a:ext cx="7500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6EB7"/>
                </a:solidFill>
                <a:latin typeface="Arial"/>
                <a:cs typeface="Arial"/>
              </a:rPr>
              <a:t>Resultaten Stimuleringsregeling </a:t>
            </a:r>
            <a:r>
              <a:rPr lang="nl-NL" b="1" dirty="0" err="1">
                <a:solidFill>
                  <a:srgbClr val="006EB7"/>
                </a:solidFill>
                <a:latin typeface="Arial"/>
                <a:cs typeface="Arial"/>
              </a:rPr>
              <a:t>E-health</a:t>
            </a:r>
            <a:r>
              <a:rPr lang="nl-NL" b="1" dirty="0">
                <a:solidFill>
                  <a:srgbClr val="006EB7"/>
                </a:solidFill>
                <a:latin typeface="Arial"/>
                <a:cs typeface="Arial"/>
              </a:rPr>
              <a:t> Thuis (SET) 2019-2021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37375951-D0B3-63B5-CC87-EB9A03E5CD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1102" y="528137"/>
            <a:ext cx="2667233" cy="2058025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4F113B73-C4E0-FB78-BB93-11C404B602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4190" y="2737314"/>
            <a:ext cx="4289010" cy="2406186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9CDB9601-2218-CFC0-3CDE-59642B4873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380" y="680484"/>
            <a:ext cx="1677318" cy="452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32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36AD233-7A9B-4961-9BE4-4A40F0E8A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89"/>
            <a:fld id="{5F9C73D5-ADDE-F245-B88B-66163966FE64}" type="slidenum">
              <a:rPr lang="en-US"/>
              <a:pPr defTabSz="457189"/>
              <a:t>9</a:t>
            </a:fld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8A2FAC3-BCC7-454E-99E5-B850AC11B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574" y="302327"/>
            <a:ext cx="6958853" cy="422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54316"/>
      </p:ext>
    </p:extLst>
  </p:cSld>
  <p:clrMapOvr>
    <a:masterClrMapping/>
  </p:clrMapOvr>
</p:sld>
</file>

<file path=ppt/theme/theme1.xml><?xml version="1.0" encoding="utf-8"?>
<a:theme xmlns:a="http://schemas.openxmlformats.org/drawingml/2006/main" name="Tussen Titel Scher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wrap="square">
        <a:spAutoFit/>
      </a:bodyPr>
      <a:lstStyle>
        <a:defPPr>
          <a:defRPr sz="1000" b="1" dirty="0">
            <a:solidFill>
              <a:srgbClr val="0070C0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wrap="square">
        <a:spAutoFit/>
      </a:bodyPr>
      <a:lstStyle>
        <a:defPPr>
          <a:defRPr sz="1000" b="1" dirty="0">
            <a:solidFill>
              <a:srgbClr val="0070C0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Voorkant / Achterkant">
  <a:themeElements>
    <a:clrScheme name="2diabeat nieuw">
      <a:dk1>
        <a:srgbClr val="000000"/>
      </a:dk1>
      <a:lt1>
        <a:srgbClr val="FFFFFF"/>
      </a:lt1>
      <a:dk2>
        <a:srgbClr val="05121C"/>
      </a:dk2>
      <a:lt2>
        <a:srgbClr val="FFFFFF"/>
      </a:lt2>
      <a:accent1>
        <a:srgbClr val="D60037"/>
      </a:accent1>
      <a:accent2>
        <a:srgbClr val="E23B50"/>
      </a:accent2>
      <a:accent3>
        <a:srgbClr val="093C70"/>
      </a:accent3>
      <a:accent4>
        <a:srgbClr val="1A5585"/>
      </a:accent4>
      <a:accent5>
        <a:srgbClr val="FC7F3F"/>
      </a:accent5>
      <a:accent6>
        <a:srgbClr val="00ABC7"/>
      </a:accent6>
      <a:hlink>
        <a:srgbClr val="6C3075"/>
      </a:hlink>
      <a:folHlink>
        <a:srgbClr val="00B188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3f8670c-5ff2-4044-87e0-cf057534ac81" xsi:nil="true"/>
    <lcf76f155ced4ddcb4097134ff3c332f xmlns="de8f96db-d851-4667-83e0-28dee7b75c5e">
      <Terms xmlns="http://schemas.microsoft.com/office/infopath/2007/PartnerControls"/>
    </lcf76f155ced4ddcb4097134ff3c332f>
    <SharedWithUsers xmlns="13f8670c-5ff2-4044-87e0-cf057534ac81">
      <UserInfo>
        <DisplayName>Pim Ketelaar (VitaValley)</DisplayName>
        <AccountId>30</AccountId>
        <AccountType/>
      </UserInfo>
      <UserInfo>
        <DisplayName>Laura Hendriks (VitaValley)</DisplayName>
        <AccountId>205</AccountId>
        <AccountType/>
      </UserInfo>
      <UserInfo>
        <DisplayName>Mieke Klerkx (VitaValley)</DisplayName>
        <AccountId>133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F46FC7C6A11E4581ABFC10668952DC" ma:contentTypeVersion="15" ma:contentTypeDescription="Een nieuw document maken." ma:contentTypeScope="" ma:versionID="105e9e078149159e39c524497791a661">
  <xsd:schema xmlns:xsd="http://www.w3.org/2001/XMLSchema" xmlns:xs="http://www.w3.org/2001/XMLSchema" xmlns:p="http://schemas.microsoft.com/office/2006/metadata/properties" xmlns:ns2="de8f96db-d851-4667-83e0-28dee7b75c5e" xmlns:ns3="13f8670c-5ff2-4044-87e0-cf057534ac81" targetNamespace="http://schemas.microsoft.com/office/2006/metadata/properties" ma:root="true" ma:fieldsID="526733e035ab112d467abc2d4219a69a" ns2:_="" ns3:_="">
    <xsd:import namespace="de8f96db-d851-4667-83e0-28dee7b75c5e"/>
    <xsd:import namespace="13f8670c-5ff2-4044-87e0-cf057534ac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8f96db-d851-4667-83e0-28dee7b75c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4017e651-6bbf-48dd-9038-1ab43e5eaf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f8670c-5ff2-4044-87e0-cf057534ac8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1e8e3a4-8593-4e8f-8de0-97e7b5b9ebc4}" ma:internalName="TaxCatchAll" ma:showField="CatchAllData" ma:web="13f8670c-5ff2-4044-87e0-cf057534ac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FC6CB6-B47D-4F02-A1EE-249FE090C080}">
  <ds:schemaRefs>
    <ds:schemaRef ds:uri="13f8670c-5ff2-4044-87e0-cf057534ac81"/>
    <ds:schemaRef ds:uri="de8f96db-d851-4667-83e0-28dee7b75c5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22A6B59-A533-41E1-A098-B7CC6519DF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1C7A73-9248-4CD6-B53B-593C3393E135}">
  <ds:schemaRefs>
    <ds:schemaRef ds:uri="13f8670c-5ff2-4044-87e0-cf057534ac81"/>
    <ds:schemaRef ds:uri="de8f96db-d851-4667-83e0-28dee7b75c5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5417</TotalTime>
  <Words>1033</Words>
  <Application>Microsoft Macintosh PowerPoint</Application>
  <PresentationFormat>Diavoorstelling (16:9)</PresentationFormat>
  <Paragraphs>158</Paragraphs>
  <Slides>29</Slides>
  <Notes>14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13</vt:i4>
      </vt:variant>
      <vt:variant>
        <vt:lpstr>Diatitels</vt:lpstr>
      </vt:variant>
      <vt:variant>
        <vt:i4>29</vt:i4>
      </vt:variant>
    </vt:vector>
  </HeadingPairs>
  <TitlesOfParts>
    <vt:vector size="52" baseType="lpstr">
      <vt:lpstr>Arial</vt:lpstr>
      <vt:lpstr>Barlow Medium</vt:lpstr>
      <vt:lpstr>Bookman Old Style</vt:lpstr>
      <vt:lpstr>Calibri</vt:lpstr>
      <vt:lpstr>Century Gothic</vt:lpstr>
      <vt:lpstr>Edwardian Script ITC</vt:lpstr>
      <vt:lpstr>Lucida Sans Unicode</vt:lpstr>
      <vt:lpstr>MuseoSans-300</vt:lpstr>
      <vt:lpstr>Segoe UI</vt:lpstr>
      <vt:lpstr>Titillium Web</vt:lpstr>
      <vt:lpstr>Tussen Titel Scherm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Voorkant / Achterkant</vt:lpstr>
      <vt:lpstr>Office Theme</vt:lpstr>
      <vt:lpstr>6_Custom Design</vt:lpstr>
      <vt:lpstr>9_Custom Design</vt:lpstr>
      <vt:lpstr>14_Custom Design</vt:lpstr>
      <vt:lpstr>7_Custom Design</vt:lpstr>
      <vt:lpstr>Welkom bij iXbites</vt:lpstr>
      <vt:lpstr>PowerPoint-presentatie</vt:lpstr>
      <vt:lpstr>Agenda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Klimmendaal revalidatiespecialisten</vt:lpstr>
      <vt:lpstr>PowerPoint-presentatie</vt:lpstr>
      <vt:lpstr>Het  e-health team!</vt:lpstr>
      <vt:lpstr>Belangrijke stakeholders</vt:lpstr>
      <vt:lpstr>Overzicht digitale toepassingen in zorgpad</vt:lpstr>
      <vt:lpstr>SET Project Thuis leren revalideren (2022-2024)</vt:lpstr>
      <vt:lpstr>PowerPoint-presentatie</vt:lpstr>
      <vt:lpstr>PowerPoint-presentatie</vt:lpstr>
      <vt:lpstr>PowerPoint-presentatie</vt:lpstr>
      <vt:lpstr>Quotes behandelaren &amp; patiënten over inzet e-health </vt:lpstr>
      <vt:lpstr>PowerPoint-presentatie</vt:lpstr>
      <vt:lpstr>PowerPoint-presentatie</vt:lpstr>
    </vt:vector>
  </TitlesOfParts>
  <Company>Araneum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Nikaj Wiggers</dc:creator>
  <cp:lastModifiedBy>Justine van den Berg</cp:lastModifiedBy>
  <cp:revision>134</cp:revision>
  <cp:lastPrinted>2017-06-21T12:50:58Z</cp:lastPrinted>
  <dcterms:created xsi:type="dcterms:W3CDTF">2017-06-07T10:13:56Z</dcterms:created>
  <dcterms:modified xsi:type="dcterms:W3CDTF">2023-03-21T13:48:15Z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0x01010049F46FC7C6A11E4581ABFC10668952DC</vt:lpwstr>
  </property>
  <property fmtid="{D5CDD505-2E9C-101B-9397-08002B2CF9AE}" pid="3" name="Order">
    <vt:r8>2506600</vt:r8>
  </property>
  <property fmtid="{D5CDD505-2E9C-101B-9397-08002B2CF9AE}" pid="4" name="MediaServiceImageTags">
    <vt:lpwstr/>
  </property>
</Properties>
</file>